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5.xml" ContentType="application/vnd.openxmlformats-officedocument.theme+xml"/>
  <Override PartName="/ppt/slideLayouts/slideLayout27.xml" ContentType="application/vnd.openxmlformats-officedocument.presentationml.slideLayout+xml"/>
  <Override PartName="/ppt/theme/theme26.xml" ContentType="application/vnd.openxmlformats-officedocument.theme+xml"/>
  <Override PartName="/ppt/slideLayouts/slideLayout28.xml" ContentType="application/vnd.openxmlformats-officedocument.presentationml.slideLayout+xml"/>
  <Override PartName="/ppt/theme/theme27.xml" ContentType="application/vnd.openxmlformats-officedocument.theme+xml"/>
  <Override PartName="/ppt/slideLayouts/slideLayout29.xml" ContentType="application/vnd.openxmlformats-officedocument.presentationml.slideLayout+xml"/>
  <Override PartName="/ppt/theme/theme28.xml" ContentType="application/vnd.openxmlformats-officedocument.theme+xml"/>
  <Override PartName="/ppt/slideLayouts/slideLayout30.xml" ContentType="application/vnd.openxmlformats-officedocument.presentationml.slideLayout+xml"/>
  <Override PartName="/ppt/theme/theme29.xml" ContentType="application/vnd.openxmlformats-officedocument.theme+xml"/>
  <Override PartName="/ppt/slideLayouts/slideLayout31.xml" ContentType="application/vnd.openxmlformats-officedocument.presentationml.slideLayout+xml"/>
  <Override PartName="/ppt/theme/theme30.xml" ContentType="application/vnd.openxmlformats-officedocument.theme+xml"/>
  <Override PartName="/ppt/slideLayouts/slideLayout32.xml" ContentType="application/vnd.openxmlformats-officedocument.presentationml.slideLayout+xml"/>
  <Override PartName="/ppt/theme/theme31.xml" ContentType="application/vnd.openxmlformats-officedocument.theme+xml"/>
  <Override PartName="/ppt/slideLayouts/slideLayout33.xml" ContentType="application/vnd.openxmlformats-officedocument.presentationml.slideLayout+xml"/>
  <Override PartName="/ppt/theme/theme32.xml" ContentType="application/vnd.openxmlformats-officedocument.theme+xml"/>
  <Override PartName="/ppt/theme/theme3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2"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 id="2147483696" r:id="rId24"/>
    <p:sldMasterId id="2147483698" r:id="rId25"/>
    <p:sldMasterId id="2147483700" r:id="rId26"/>
    <p:sldMasterId id="2147483702" r:id="rId27"/>
    <p:sldMasterId id="2147483704" r:id="rId28"/>
    <p:sldMasterId id="2147483706" r:id="rId29"/>
    <p:sldMasterId id="2147483708" r:id="rId30"/>
    <p:sldMasterId id="2147483710" r:id="rId31"/>
    <p:sldMasterId id="2147483712" r:id="rId32"/>
  </p:sldMasterIdLst>
  <p:notesMasterIdLst>
    <p:notesMasterId r:id="rId62"/>
  </p:notesMasterIdLst>
  <p:sldIdLst>
    <p:sldId id="256" r:id="rId33"/>
    <p:sldId id="257" r:id="rId34"/>
    <p:sldId id="258" r:id="rId35"/>
    <p:sldId id="280" r:id="rId36"/>
    <p:sldId id="281" r:id="rId37"/>
    <p:sldId id="262" r:id="rId38"/>
    <p:sldId id="270" r:id="rId39"/>
    <p:sldId id="289" r:id="rId40"/>
    <p:sldId id="269" r:id="rId41"/>
    <p:sldId id="276" r:id="rId42"/>
    <p:sldId id="277" r:id="rId43"/>
    <p:sldId id="296" r:id="rId44"/>
    <p:sldId id="288" r:id="rId45"/>
    <p:sldId id="290" r:id="rId46"/>
    <p:sldId id="291" r:id="rId47"/>
    <p:sldId id="292" r:id="rId48"/>
    <p:sldId id="294" r:id="rId49"/>
    <p:sldId id="274" r:id="rId50"/>
    <p:sldId id="298" r:id="rId51"/>
    <p:sldId id="299" r:id="rId52"/>
    <p:sldId id="293" r:id="rId53"/>
    <p:sldId id="285" r:id="rId54"/>
    <p:sldId id="286" r:id="rId55"/>
    <p:sldId id="287" r:id="rId56"/>
    <p:sldId id="284" r:id="rId57"/>
    <p:sldId id="282" r:id="rId58"/>
    <p:sldId id="275" r:id="rId59"/>
    <p:sldId id="278" r:id="rId60"/>
    <p:sldId id="279" r:id="rId61"/>
  </p:sldIdLst>
  <p:sldSz cx="9144000" cy="5143500" type="screen16x9"/>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מקטע ברירת מחדל" id="{78079BA2-B290-4BE6-9A29-63DFA3738B1E}">
          <p14:sldIdLst>
            <p14:sldId id="256"/>
            <p14:sldId id="257"/>
            <p14:sldId id="258"/>
            <p14:sldId id="280"/>
            <p14:sldId id="281"/>
            <p14:sldId id="262"/>
            <p14:sldId id="270"/>
            <p14:sldId id="289"/>
            <p14:sldId id="269"/>
            <p14:sldId id="276"/>
            <p14:sldId id="277"/>
            <p14:sldId id="296"/>
            <p14:sldId id="288"/>
            <p14:sldId id="290"/>
            <p14:sldId id="291"/>
            <p14:sldId id="292"/>
            <p14:sldId id="294"/>
            <p14:sldId id="274"/>
            <p14:sldId id="298"/>
            <p14:sldId id="299"/>
            <p14:sldId id="293"/>
            <p14:sldId id="285"/>
            <p14:sldId id="286"/>
            <p14:sldId id="287"/>
          </p14:sldIdLst>
        </p14:section>
        <p14:section name="בלגן" id="{706150B1-8F37-43F1-8E24-F6300C68D436}">
          <p14:sldIdLst>
            <p14:sldId id="284"/>
            <p14:sldId id="282"/>
            <p14:sldId id="275"/>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63464" autoAdjust="0"/>
  </p:normalViewPr>
  <p:slideViewPr>
    <p:cSldViewPr snapToGrid="0">
      <p:cViewPr varScale="1">
        <p:scale>
          <a:sx n="77" d="100"/>
          <a:sy n="77" d="100"/>
        </p:scale>
        <p:origin x="10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 Target="slides/slide2.xml"/><Relationship Id="rId42" Type="http://schemas.openxmlformats.org/officeDocument/2006/relationships/slide" Target="slides/slide10.xml"/><Relationship Id="rId47" Type="http://schemas.openxmlformats.org/officeDocument/2006/relationships/slide" Target="slides/slide15.xml"/><Relationship Id="rId50" Type="http://schemas.openxmlformats.org/officeDocument/2006/relationships/slide" Target="slides/slide18.xml"/><Relationship Id="rId55" Type="http://schemas.openxmlformats.org/officeDocument/2006/relationships/slide" Target="slides/slide23.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slide" Target="slides/slide13.xml"/><Relationship Id="rId53" Type="http://schemas.openxmlformats.org/officeDocument/2006/relationships/slide" Target="slides/slide21.xml"/><Relationship Id="rId58" Type="http://schemas.openxmlformats.org/officeDocument/2006/relationships/slide" Target="slides/slide26.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2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56" Type="http://schemas.openxmlformats.org/officeDocument/2006/relationships/slide" Target="slides/slide24.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1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slide" Target="slides/slide27.xml"/><Relationship Id="rId20" Type="http://schemas.openxmlformats.org/officeDocument/2006/relationships/slideMaster" Target="slideMasters/slideMaster20.xml"/><Relationship Id="rId41" Type="http://schemas.openxmlformats.org/officeDocument/2006/relationships/slide" Target="slides/slide9.xml"/><Relationship Id="rId54" Type="http://schemas.openxmlformats.org/officeDocument/2006/relationships/slide" Target="slides/slide2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slide" Target="slides/slide25.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slide" Target="slides/slide28.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1DE1EB6-EBDB-4F7C-9F05-68229C662473}" type="datetimeFigureOut">
              <a:rPr lang="he-IL" smtClean="0"/>
              <a:t>כ'/שבט/תשפ"ה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7DFCCFC-4C3F-4167-B0FD-EC1590924898}" type="slidenum">
              <a:rPr lang="he-IL" smtClean="0"/>
              <a:t>‹#›</a:t>
            </a:fld>
            <a:endParaRPr lang="he-IL"/>
          </a:p>
        </p:txBody>
      </p:sp>
    </p:spTree>
    <p:extLst>
      <p:ext uri="{BB962C8B-B14F-4D97-AF65-F5344CB8AC3E}">
        <p14:creationId xmlns:p14="http://schemas.microsoft.com/office/powerpoint/2010/main" val="85009275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e.wikipedia.org/wiki/%D7%94%D7%AA%D7%A4%D7%9C%D7%92%D7%95%D7%A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e.wikipedia.org/wiki/%D7%94%D7%A2%D7%AA_%D7%94%D7%A2%D7%AA%D7%99%D7%A7%D7%94"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he.wikipedia.org/wiki/%D7%91%D7%95%D7%91%D7%94_%D7%9E%D7%9B%D7%A0%D7%99%D7%AA"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he.wikipedia.org/wiki/DALL-E" TargetMode="External"/><Relationship Id="rId3" Type="http://schemas.openxmlformats.org/officeDocument/2006/relationships/hyperlink" Target="https://he.wikipedia.org/wiki/%D7%9C%D7%9E%D7%99%D7%93%D7%94_%D7%A2%D7%9E%D7%95%D7%A7%D7%94" TargetMode="External"/><Relationship Id="rId7" Type="http://schemas.openxmlformats.org/officeDocument/2006/relationships/hyperlink" Target="https://he.wikipedia.org/wiki/GP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he.wikipedia.org/wiki/BERT_(%D7%9E%D7%95%D7%93%D7%9C_%D7%A9%D7%A4%D7%94)" TargetMode="External"/><Relationship Id="rId5" Type="http://schemas.openxmlformats.org/officeDocument/2006/relationships/hyperlink" Target="https://he.wikipedia.org/wiki/%D7%9E%D7%95%D7%93%D7%9C_%D7%A9%D7%A4%D7%94" TargetMode="External"/><Relationship Id="rId10" Type="http://schemas.openxmlformats.org/officeDocument/2006/relationships/hyperlink" Target="https://he.wikipedia.org/wiki/Stable_Diffusion" TargetMode="External"/><Relationship Id="rId4" Type="http://schemas.openxmlformats.org/officeDocument/2006/relationships/hyperlink" Target="https://he.wikipedia.org/wiki/%D7%9E%D7%95%D7%93%D7%9C_%D7%92%D7%A0%D7%A8%D7%98%D7%99%D7%91%D7%99" TargetMode="External"/><Relationship Id="rId9" Type="http://schemas.openxmlformats.org/officeDocument/2006/relationships/hyperlink" Target="https://he.wikipedia.org/wiki/Midjourney"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בינה מלאכותית (</a:t>
            </a:r>
            <a:r>
              <a:rPr lang="en-US" dirty="0"/>
              <a:t>AI) </a:t>
            </a:r>
            <a:r>
              <a:rPr lang="he-IL" dirty="0"/>
              <a:t>היא טכנולוגיה המאפשרת למכונות לחשוב ולפעול כמו בני אדם. היא כוללת למידה, הסקת מסקנות, פתרון בעיות, ותקשורת בשפה טבעית.</a:t>
            </a: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3</a:t>
            </a:fld>
            <a:endParaRPr lang="he-IL"/>
          </a:p>
        </p:txBody>
      </p:sp>
    </p:spTree>
    <p:extLst>
      <p:ext uri="{BB962C8B-B14F-4D97-AF65-F5344CB8AC3E}">
        <p14:creationId xmlns:p14="http://schemas.microsoft.com/office/powerpoint/2010/main" val="43312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1" dirty="0"/>
              <a:t>בחירת המודל המתאים תלויה בסוג התוכן שברצונך לייצר:</a:t>
            </a:r>
            <a:endParaRPr lang="he-IL" dirty="0"/>
          </a:p>
          <a:p>
            <a:pPr>
              <a:buFont typeface="Arial" panose="020B0604020202020204" pitchFamily="34" charset="0"/>
              <a:buChar char="•"/>
            </a:pPr>
            <a:r>
              <a:rPr lang="he-IL" b="1" dirty="0"/>
              <a:t>רשתות גנרטיביות מתחרות (</a:t>
            </a:r>
            <a:r>
              <a:rPr lang="en-US" b="1" dirty="0"/>
              <a:t> GANs):</a:t>
            </a:r>
            <a:r>
              <a:rPr lang="en-US" dirty="0"/>
              <a:t> </a:t>
            </a:r>
            <a:r>
              <a:rPr lang="he-IL" dirty="0"/>
              <a:t>מתאימות במיוחד ליצירת תמונות או סרטונים. </a:t>
            </a:r>
            <a:r>
              <a:rPr lang="en-US" dirty="0"/>
              <a:t>GANs </a:t>
            </a:r>
            <a:r>
              <a:rPr lang="he-IL" dirty="0"/>
              <a:t>פועלות על ידי התמודדות בין שתי רשתות עצביות - גנרטור (</a:t>
            </a:r>
            <a:r>
              <a:rPr lang="en-US" dirty="0"/>
              <a:t>Generator) </a:t>
            </a:r>
            <a:r>
              <a:rPr lang="he-IL" dirty="0" err="1"/>
              <a:t>ודיסקרימינטור</a:t>
            </a:r>
            <a:r>
              <a:rPr lang="he-IL" dirty="0"/>
              <a:t> (</a:t>
            </a:r>
            <a:r>
              <a:rPr lang="en-US" dirty="0"/>
              <a:t>Discriminator) - </a:t>
            </a:r>
            <a:r>
              <a:rPr lang="he-IL" dirty="0"/>
              <a:t>כדי לייצר תוצרים ריאליסטיים.</a:t>
            </a:r>
          </a:p>
          <a:p>
            <a:pPr>
              <a:buFont typeface="Arial" panose="020B0604020202020204" pitchFamily="34" charset="0"/>
              <a:buChar char="•"/>
            </a:pPr>
            <a:r>
              <a:rPr lang="he-IL" b="1" dirty="0"/>
              <a:t>מקודדים </a:t>
            </a:r>
            <a:r>
              <a:rPr lang="he-IL" b="1" dirty="0" err="1"/>
              <a:t>אוטואסוציאטיביים</a:t>
            </a:r>
            <a:r>
              <a:rPr lang="he-IL" b="1" dirty="0"/>
              <a:t> משתנים (</a:t>
            </a:r>
            <a:r>
              <a:rPr lang="en-US" b="1" dirty="0"/>
              <a:t>VAEs):</a:t>
            </a:r>
            <a:r>
              <a:rPr lang="en-US" dirty="0"/>
              <a:t> </a:t>
            </a:r>
            <a:r>
              <a:rPr lang="he-IL" dirty="0"/>
              <a:t>משמשים בעיקר ליצירת תמונות. </a:t>
            </a:r>
            <a:r>
              <a:rPr lang="en-US" dirty="0"/>
              <a:t>VAEs </a:t>
            </a:r>
            <a:r>
              <a:rPr lang="he-IL" dirty="0"/>
              <a:t>מייצרים תוצרים על בסיס ייצוג דחוס של נתוני הקלט.</a:t>
            </a:r>
          </a:p>
          <a:p>
            <a:pPr>
              <a:buFont typeface="Arial" panose="020B0604020202020204" pitchFamily="34" charset="0"/>
              <a:buChar char="•"/>
            </a:pPr>
            <a:r>
              <a:rPr lang="he-IL" b="1" dirty="0" err="1"/>
              <a:t>טרנספורמרים</a:t>
            </a:r>
            <a:r>
              <a:rPr lang="he-IL" b="1" dirty="0"/>
              <a:t> (</a:t>
            </a:r>
            <a:r>
              <a:rPr lang="en-US" b="1" dirty="0"/>
              <a:t>Transformers):</a:t>
            </a:r>
            <a:r>
              <a:rPr lang="en-US" dirty="0"/>
              <a:t> </a:t>
            </a:r>
            <a:r>
              <a:rPr lang="he-IL" dirty="0"/>
              <a:t>אידיאליים ליצירת טקסט ותוכן בשפה טבעית. מודלים כמו </a:t>
            </a:r>
            <a:r>
              <a:rPr lang="en-US" dirty="0"/>
              <a:t>GPT-3 </a:t>
            </a:r>
            <a:r>
              <a:rPr lang="he-IL" dirty="0"/>
              <a:t>ו-</a:t>
            </a:r>
            <a:r>
              <a:rPr lang="en-US" dirty="0"/>
              <a:t>GPT-4 </a:t>
            </a:r>
            <a:r>
              <a:rPr lang="he-IL" dirty="0"/>
              <a:t>נמצאים בשימוש נרחב במשימות של יצירת טקסט ובינה מלאכותית </a:t>
            </a:r>
            <a:r>
              <a:rPr lang="he-IL" dirty="0" err="1"/>
              <a:t>שיחתית</a:t>
            </a:r>
            <a:r>
              <a:rPr lang="he-IL" dirty="0"/>
              <a:t>.</a:t>
            </a:r>
          </a:p>
          <a:p>
            <a:pPr>
              <a:buFont typeface="Arial" panose="020B0604020202020204" pitchFamily="34" charset="0"/>
              <a:buChar char="•"/>
            </a:pPr>
            <a:r>
              <a:rPr lang="he-IL" b="1" dirty="0"/>
              <a:t>רשתות נוירונים חוזרות (</a:t>
            </a:r>
            <a:r>
              <a:rPr lang="en-US" b="1" dirty="0"/>
              <a:t>RNNs):</a:t>
            </a:r>
            <a:r>
              <a:rPr lang="en-US" dirty="0"/>
              <a:t> </a:t>
            </a:r>
            <a:r>
              <a:rPr lang="he-IL" dirty="0"/>
              <a:t>משמשות לעיתים קרובות ליצירת רצפים, כגון יצירת מוזיקה או חיזוי נתונים בסדרות זמן.</a:t>
            </a: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12</a:t>
            </a:fld>
            <a:endParaRPr lang="he-IL"/>
          </a:p>
        </p:txBody>
      </p:sp>
    </p:spTree>
    <p:extLst>
      <p:ext uri="{BB962C8B-B14F-4D97-AF65-F5344CB8AC3E}">
        <p14:creationId xmlns:p14="http://schemas.microsoft.com/office/powerpoint/2010/main" val="1710280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הארכיטקטורה של </a:t>
            </a:r>
            <a:r>
              <a:rPr lang="en-US" dirty="0"/>
              <a:t>GANs </a:t>
            </a:r>
            <a:r>
              <a:rPr lang="he-IL" dirty="0"/>
              <a:t>מורכבת משני רשתות נוירונים:</a:t>
            </a:r>
          </a:p>
          <a:p>
            <a:pPr>
              <a:buFont typeface="Arial" panose="020B0604020202020204" pitchFamily="34" charset="0"/>
              <a:buChar char="•"/>
            </a:pPr>
            <a:r>
              <a:rPr lang="he-IL" b="1" dirty="0"/>
              <a:t>הגנרטור</a:t>
            </a:r>
            <a:r>
              <a:rPr lang="he-IL" dirty="0"/>
              <a:t>: </a:t>
            </a:r>
            <a:r>
              <a:rPr lang="he-IL" b="0" i="0" dirty="0">
                <a:solidFill>
                  <a:srgbClr val="202122"/>
                </a:solidFill>
                <a:effectLst/>
                <a:latin typeface="Arial" panose="020B0604020202020204" pitchFamily="34" charset="0"/>
              </a:rPr>
              <a:t>לומדת את </a:t>
            </a:r>
            <a:r>
              <a:rPr lang="he-IL" b="0" i="0" u="none" strike="noStrike" dirty="0">
                <a:effectLst/>
                <a:latin typeface="Arial" panose="020B0604020202020204" pitchFamily="34" charset="0"/>
                <a:hlinkClick r:id="rId3" tooltip="התפלגות"/>
              </a:rPr>
              <a:t>התפלגות</a:t>
            </a:r>
            <a:r>
              <a:rPr lang="he-IL" b="0" i="0" dirty="0">
                <a:solidFill>
                  <a:srgbClr val="202122"/>
                </a:solidFill>
                <a:effectLst/>
                <a:latin typeface="Arial" panose="020B0604020202020204" pitchFamily="34" charset="0"/>
              </a:rPr>
              <a:t> הנתונים, ומטרתה ללמוד לייצר נתונים חדשים שנראים כאילו נלקחו מאותה ההתפלגות </a:t>
            </a:r>
            <a:r>
              <a:rPr lang="he-IL" dirty="0"/>
              <a:t>יוצר נתונים סינתטיים מרעש אקראי, במטרה להפיק נתונים כל כך ריאליסטיים, שהדיסקרימינטור לא יוכל להבדיל ביניהם לבין נתונים אמיתיים.</a:t>
            </a:r>
          </a:p>
          <a:p>
            <a:pPr>
              <a:buFont typeface="Arial" panose="020B0604020202020204" pitchFamily="34" charset="0"/>
              <a:buChar char="•"/>
            </a:pPr>
            <a:r>
              <a:rPr lang="he-IL" b="1" dirty="0"/>
              <a:t>הדיסקרימינטור</a:t>
            </a:r>
            <a:r>
              <a:rPr lang="he-IL" dirty="0"/>
              <a:t>: פועל בתור מבקר, ומעריך אם הנתונים שהוא מקבל הם אמיתיים או מזויפים.</a:t>
            </a:r>
          </a:p>
          <a:p>
            <a:r>
              <a:rPr lang="he-IL" dirty="0"/>
              <a:t>השתיים מעורבות במשחק מתמשך של חתול ועכבר: הגנרטור משפר את היכולת שלו ליצור נתונים ריאליסטיים, בעוד שהדיסקרימינטור משתפר בזיהוי נתונים מזויפים. עם הזמן, התהליך האדברסרי הזה מוביל ליצירה של נתונים מאוד ריאליסטיים ואיכותיים.</a:t>
            </a:r>
          </a:p>
          <a:p>
            <a:endParaRPr lang="he-IL" dirty="0"/>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13</a:t>
            </a:fld>
            <a:endParaRPr lang="he-IL"/>
          </a:p>
        </p:txBody>
      </p:sp>
    </p:spTree>
    <p:extLst>
      <p:ext uri="{BB962C8B-B14F-4D97-AF65-F5344CB8AC3E}">
        <p14:creationId xmlns:p14="http://schemas.microsoft.com/office/powerpoint/2010/main" val="306878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הגנרטור הוא רשת נוירונים עמוקה שלוקחת רעש אקראי כקלט ומייצרת דוגמאות נתונים ריאליסטיות (למשל, תמונות או טקסט). הוא לומד את ההתפלגות הבסיסית של הנתונים על ידי התאמת הפרמטרים שלו באמצעות חזרה לאחור (</a:t>
            </a:r>
            <a:r>
              <a:rPr lang="en-US" dirty="0"/>
              <a:t>backpropagation).</a:t>
            </a:r>
            <a:endParaRPr lang="he-IL" dirty="0"/>
          </a:p>
          <a:p>
            <a:r>
              <a:rPr lang="he-IL" dirty="0"/>
              <a:t>- פעפוע לאחור.</a:t>
            </a:r>
          </a:p>
          <a:p>
            <a:r>
              <a:rPr lang="he-IL" dirty="0"/>
              <a:t>נקודה ראשונה </a:t>
            </a:r>
            <a:r>
              <a:rPr lang="en-US" dirty="0"/>
              <a:t>​ </a:t>
            </a:r>
            <a:r>
              <a:rPr lang="he-IL" dirty="0"/>
              <a:t>מודד עד כמה טוב הגנרטור מצליח להטעות את הדיסקרימינטור.</a:t>
            </a:r>
          </a:p>
          <a:p>
            <a:pPr>
              <a:buFont typeface="Arial" panose="020B0604020202020204" pitchFamily="34" charset="0"/>
              <a:buChar char="•"/>
            </a:pPr>
            <a:r>
              <a:rPr lang="he-IL" dirty="0"/>
              <a:t>נקודה שניה מייצגת את הלוגריתם של הסבירות שהדיסקרימינטור יחשוב שהדוגמאות שנוצרו הן נכונות.</a:t>
            </a:r>
          </a:p>
          <a:p>
            <a:r>
              <a:rPr lang="he-IL" dirty="0"/>
              <a:t>המטרה של הגנרטור היא לצמצם את פונקציית האובדן הזאת, כך שהוא ייצור דוגמאות שהדיסקרימינטור יחשוב שהן "אמיתיות" כלומר שהחלק הפנימי של הסיגמה קרוב ל1</a:t>
            </a: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14</a:t>
            </a:fld>
            <a:endParaRPr lang="he-IL"/>
          </a:p>
        </p:txBody>
      </p:sp>
    </p:spTree>
    <p:extLst>
      <p:ext uri="{BB962C8B-B14F-4D97-AF65-F5344CB8AC3E}">
        <p14:creationId xmlns:p14="http://schemas.microsoft.com/office/powerpoint/2010/main" val="758140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הדיסקרימינטור פועל כמסווג בינארי, שמבדיל בין נתונים אמיתיים לנתונים שנוצרו. הוא לומד לשפר את יכולת הסיווג שלו דרך תהליך האימון, ומכוונן את הפרמטרים שלו כדי לזהות דוגמאות מזויפות בצורה מדויקת יותר.</a:t>
            </a:r>
          </a:p>
          <a:p>
            <a:r>
              <a:rPr lang="he-IL" dirty="0"/>
              <a:t>כאשר מדובר בנתוני תמונה, הדיסקרימינטור לרוב עושה שימוש בשכבות קונבולוציה או ארכיטקטורות אחרות שמתאימות לסוג הנתונים. השכבות הללו עוזרות לחלץ תכונות ולשפר את יכולת המודל להבחין בין דוגמאות אמיתיות לדוגמאות שנוצרו.</a:t>
            </a:r>
          </a:p>
          <a:p>
            <a:r>
              <a:rPr lang="he-IL" dirty="0"/>
              <a:t>הדיסקרימינטור מצמצם את הלוגריתם של הסבירות השגויה לסווג כראוי גם דוגמאות שנוצרו וגם דוגמאות אמיתיות. פונקציית האובדן הזאת מעודדת את הדיסקרימינטור לסווג בצורה מדויקת את הדוגמאות שנוצרו כ"מזויפות" ואת הדוגמאות האמיתיות כ"אמיתיות", בעזרת המשוואה הבאה:</a:t>
            </a:r>
          </a:p>
          <a:p>
            <a:endParaRPr lang="he-IL" dirty="0"/>
          </a:p>
          <a:p>
            <a:r>
              <a:rPr lang="en-US" dirty="0" err="1"/>
              <a:t>logD</a:t>
            </a:r>
            <a:r>
              <a:rPr lang="en-US" dirty="0"/>
              <a:t>(xi​) </a:t>
            </a:r>
            <a:r>
              <a:rPr lang="he-IL" dirty="0"/>
              <a:t> מייצגת את הלוגריתם של הסבירות שהדיסקרימינטור יסווג כראוי נתונים אמיתיים.</a:t>
            </a:r>
          </a:p>
          <a:p>
            <a:r>
              <a:rPr lang="en-US" dirty="0"/>
              <a:t>log(1−D(G(zi​))) </a:t>
            </a:r>
            <a:r>
              <a:rPr lang="he-IL" dirty="0"/>
              <a:t> מייצגת את הסבירות שהדיסקרימינטור יסווג כראוי דוגמאות שנוצרו כ"מזויפות".</a:t>
            </a:r>
          </a:p>
          <a:p>
            <a:endParaRPr lang="he-IL" dirty="0"/>
          </a:p>
          <a:p>
            <a:r>
              <a:rPr lang="he-IL" dirty="0"/>
              <a:t>הסיגמה אומרת שעלינו לחשב את הלוגריתם עבור כל דוגמת קלט ולאחר מכן לסכם את כל הערכים האלה יחד. כלומר, אנחנו סוכמים את כל הלוגריתמים עבור כל הדוגמאות, ואז מחלקים ב-</a:t>
            </a:r>
            <a:r>
              <a:rPr lang="en-US" dirty="0"/>
              <a:t>mmm (</a:t>
            </a:r>
            <a:r>
              <a:rPr lang="he-IL" dirty="0"/>
              <a:t>המספר הכולל של הדוגמאות) כדי לקבל את ממוצע האובדן.</a:t>
            </a:r>
          </a:p>
          <a:p>
            <a:endParaRPr lang="he-IL" dirty="0"/>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15</a:t>
            </a:fld>
            <a:endParaRPr lang="he-IL"/>
          </a:p>
        </p:txBody>
      </p:sp>
    </p:spTree>
    <p:extLst>
      <p:ext uri="{BB962C8B-B14F-4D97-AF65-F5344CB8AC3E}">
        <p14:creationId xmlns:p14="http://schemas.microsoft.com/office/powerpoint/2010/main" val="3940034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הארכיטקורה הזו נפוצה מאד, ליצירת תוכן חדש, ולניבוי תוכן. לדוג – אם מביאים הסרטה, או מצב נוכחי של ריאות לדוג' יוכל לנבא את ההתפלגות ולספק פריימים נוספים.</a:t>
            </a:r>
          </a:p>
          <a:p>
            <a:endParaRPr lang="he-IL" dirty="0"/>
          </a:p>
        </p:txBody>
      </p:sp>
      <p:sp>
        <p:nvSpPr>
          <p:cNvPr id="4" name="Slide Number Placeholder 3"/>
          <p:cNvSpPr>
            <a:spLocks noGrp="1"/>
          </p:cNvSpPr>
          <p:nvPr>
            <p:ph type="sldNum" sz="quarter" idx="5"/>
          </p:nvPr>
        </p:nvSpPr>
        <p:spPr/>
        <p:txBody>
          <a:bodyPr/>
          <a:lstStyle/>
          <a:p>
            <a:fld id="{C7DFCCFC-4C3F-4167-B0FD-EC1590924898}" type="slidenum">
              <a:rPr lang="he-IL" smtClean="0"/>
              <a:t>16</a:t>
            </a:fld>
            <a:endParaRPr lang="he-IL"/>
          </a:p>
        </p:txBody>
      </p:sp>
    </p:spTree>
    <p:extLst>
      <p:ext uri="{BB962C8B-B14F-4D97-AF65-F5344CB8AC3E}">
        <p14:creationId xmlns:p14="http://schemas.microsoft.com/office/powerpoint/2010/main" val="240625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a:t>אווטואנקודרים</a:t>
            </a:r>
            <a:r>
              <a:rPr lang="he-IL" dirty="0"/>
              <a:t>: ארכיטקטורות של רשתות נוירונים לדחיסה ושחזור נתונים, כוללות קודד ומפענח.</a:t>
            </a:r>
            <a:endParaRPr lang="he-IL" b="1" i="0" dirty="0">
              <a:effectLst/>
              <a:latin typeface="Open Sans Hebrew"/>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b="1" i="0" dirty="0">
                <a:effectLst/>
                <a:latin typeface="Open Sans Hebrew"/>
              </a:rPr>
              <a:t>מקודדי-פענוח וריאציוניים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במקום לפלט ערך יחיד, פולט התפלגות לכל מאפיין חבוי. וכך חזרנו לאותו עקרון כמו ב</a:t>
            </a:r>
            <a:r>
              <a:rPr lang="en-US" dirty="0"/>
              <a:t>GAN</a:t>
            </a:r>
            <a:r>
              <a:rPr lang="he-IL" dirty="0"/>
              <a:t>  - לזהות את ההתפלגות.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1" i="0" dirty="0">
              <a:effectLst/>
              <a:latin typeface="Open Sans Hebrew"/>
            </a:endParaRPr>
          </a:p>
          <a:p>
            <a:r>
              <a:rPr lang="he-IL" b="0" i="0" dirty="0">
                <a:solidFill>
                  <a:srgbClr val="353740"/>
                </a:solidFill>
                <a:effectLst/>
                <a:latin typeface="Open Sans Hebrew"/>
              </a:rPr>
              <a:t>משלבים רשתות עצביות והסתברות ליצירת דגימות נתונים חדשות. </a:t>
            </a:r>
            <a:r>
              <a:rPr lang="en-US" b="0" i="0" dirty="0">
                <a:solidFill>
                  <a:srgbClr val="353740"/>
                </a:solidFill>
                <a:effectLst/>
                <a:latin typeface="Open Sans Hebrew"/>
              </a:rPr>
              <a:t>VAEs </a:t>
            </a:r>
            <a:r>
              <a:rPr lang="he-IL" b="0" i="0" dirty="0">
                <a:solidFill>
                  <a:srgbClr val="353740"/>
                </a:solidFill>
                <a:effectLst/>
                <a:latin typeface="Open Sans Hebrew"/>
              </a:rPr>
              <a:t> מצטיינים ביכולות דחיסת נתונים, זיהוי תבניות ויצירת תוכן חדש,</a:t>
            </a:r>
            <a:endParaRPr lang="en-US" b="0" i="0" dirty="0">
              <a:solidFill>
                <a:srgbClr val="353740"/>
              </a:solidFill>
              <a:effectLst/>
              <a:latin typeface="Open Sans Hebrew"/>
            </a:endParaRPr>
          </a:p>
          <a:p>
            <a:r>
              <a:rPr lang="he-IL" dirty="0"/>
              <a:t>מבנה ה-</a:t>
            </a:r>
            <a:r>
              <a:rPr lang="en-US" dirty="0"/>
              <a:t>VAEs</a:t>
            </a:r>
          </a:p>
          <a:p>
            <a:r>
              <a:rPr lang="en-US" dirty="0"/>
              <a:t>VAEs </a:t>
            </a:r>
            <a:r>
              <a:rPr lang="he-IL" dirty="0"/>
              <a:t> מורכבים משני חלקים עיקריים: מקודד ומפענח. </a:t>
            </a:r>
          </a:p>
          <a:p>
            <a:r>
              <a:rPr lang="he-IL" dirty="0"/>
              <a:t>תפקידו של המקודד הוא לקחת את הקלט המקורי ולהמירו לייצוג מצומצם יותר במרחב לטנטי - </a:t>
            </a:r>
            <a:r>
              <a:rPr lang="he-IL" b="0" i="0" dirty="0">
                <a:solidFill>
                  <a:srgbClr val="111111"/>
                </a:solidFill>
                <a:effectLst/>
                <a:latin typeface="Roboto" panose="020B0604020202020204" pitchFamily="2" charset="0"/>
              </a:rPr>
              <a:t> </a:t>
            </a:r>
            <a:r>
              <a:rPr lang="he-IL" b="1" i="0" dirty="0">
                <a:solidFill>
                  <a:srgbClr val="111111"/>
                </a:solidFill>
                <a:effectLst/>
                <a:latin typeface="Roboto" panose="020B0604020202020204" pitchFamily="2" charset="0"/>
              </a:rPr>
              <a:t>מרחב בעל מימד גבוה שבו הנתונים מיוצגים בצורה מובנית</a:t>
            </a:r>
            <a:r>
              <a:rPr lang="he-IL" b="0" i="0" dirty="0">
                <a:solidFill>
                  <a:srgbClr val="111111"/>
                </a:solidFill>
                <a:effectLst/>
                <a:latin typeface="Roboto" panose="020B0604020202020204" pitchFamily="2" charset="0"/>
              </a:rPr>
              <a:t>. ובשפה פשוטה ניתן לומר שמרחב לטנטי מתייחס לדרך הצגה של נתונים בצורה פשוטה ומאורגנ </a:t>
            </a:r>
            <a:r>
              <a:rPr lang="he-IL" dirty="0"/>
              <a:t>ייצוג קומפקטי ומפושט של הנתונים, וכך נשמרים המאפיינים החשובים ביותר כדי לשחזר את הקלט בצורה מדויקת אך בייצוג מצומצם יותר. </a:t>
            </a:r>
          </a:p>
          <a:p>
            <a:r>
              <a:rPr lang="he-IL" dirty="0"/>
              <a:t>המפענח , מצד שני, מקבל את הייצוג החבוי ומנסה לשחזר את הקלט המקורי. התהליך הכללי הוא כדלקמן:</a:t>
            </a:r>
          </a:p>
          <a:p>
            <a:endParaRPr lang="he-IL" dirty="0"/>
          </a:p>
          <a:p>
            <a:r>
              <a:rPr lang="he-IL" b="1" dirty="0"/>
              <a:t>המקודד</a:t>
            </a:r>
            <a:r>
              <a:rPr lang="he-IL" dirty="0"/>
              <a:t> לוקח את התמונה (למשל של חתול) וממיר אותה להסתברויות של תכונות שונות שלה, כמו "הסבירות שהחתול יושב", "הסבירות שיש לו עיניים", וכו'. זה יוצר ייצוג חבוי (הסתברותי) של התמונה.</a:t>
            </a:r>
          </a:p>
          <a:p>
            <a:r>
              <a:rPr lang="he-IL" dirty="0"/>
              <a:t>ואז, כל הנתונים האלה יוצרים </a:t>
            </a:r>
            <a:r>
              <a:rPr lang="he-IL" b="1" dirty="0"/>
              <a:t>התפלגות</a:t>
            </a:r>
            <a:r>
              <a:rPr lang="he-IL" dirty="0"/>
              <a:t> שמתארת את התמונה וכוללת את כל התכונות שלה בצורה הסתברותית.</a:t>
            </a:r>
          </a:p>
          <a:p>
            <a:r>
              <a:rPr lang="he-IL" b="1" dirty="0"/>
              <a:t>הפענח</a:t>
            </a:r>
            <a:r>
              <a:rPr lang="he-IL" dirty="0"/>
              <a:t> מקבל את ההתפלגות הזו (שהיא בעצם כמו "מפה" של איך חתול אמור להיראות), ומייצר תמונה חדשה שמתאימה להתפלגות הזו, כלומר תמונה של חתול שמבוססת על הנתונים שהמודל למד.</a:t>
            </a: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17</a:t>
            </a:fld>
            <a:endParaRPr lang="he-IL"/>
          </a:p>
        </p:txBody>
      </p:sp>
    </p:spTree>
    <p:extLst>
      <p:ext uri="{BB962C8B-B14F-4D97-AF65-F5344CB8AC3E}">
        <p14:creationId xmlns:p14="http://schemas.microsoft.com/office/powerpoint/2010/main" val="2482470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a:t>
            </a:r>
            <a:r>
              <a:rPr lang="en-US" dirty="0"/>
              <a:t>Transformer </a:t>
            </a:r>
            <a:r>
              <a:rPr lang="he-IL" dirty="0"/>
              <a:t>הוא ארכיטקטורת רשת נוירונים שמתמחה בביצוע משימות למידת מכונה, במיוחד בתחום עיבוד השפה. המודל פועל בעיקרון של חיזוי המילה הבאה: </a:t>
            </a:r>
            <a:r>
              <a:rPr lang="en-US" dirty="0"/>
              <a:t>given a text prompt from the user, </a:t>
            </a:r>
            <a:r>
              <a:rPr lang="he-IL" dirty="0"/>
              <a:t> מהי המילה הסבירה ביותר שתבוא אחרי הקלט הזה? </a:t>
            </a:r>
          </a:p>
          <a:p>
            <a:r>
              <a:rPr lang="he-IL" dirty="0"/>
              <a:t>העוצמה המרכזית של טרנספורמר נובעת מהמנגנון שלו שנקרא </a:t>
            </a:r>
            <a:r>
              <a:rPr lang="en-US" b="1" dirty="0"/>
              <a:t>self-attention</a:t>
            </a:r>
            <a:r>
              <a:rPr lang="en-US" dirty="0"/>
              <a:t>, </a:t>
            </a:r>
            <a:r>
              <a:rPr lang="he-IL" dirty="0"/>
              <a:t> המאפשר לו להבין את הקשרים בין כל המילים במשפט בצורה מקבילה, ולא בצורה סדרתית כמו במודלים הישנים, כמו </a:t>
            </a:r>
            <a:r>
              <a:rPr lang="en-US" dirty="0"/>
              <a:t> RNNs </a:t>
            </a:r>
            <a:r>
              <a:rPr lang="he-IL" dirty="0"/>
              <a:t>ו-</a:t>
            </a:r>
            <a:r>
              <a:rPr lang="en-US" dirty="0"/>
              <a:t>LSTMs.</a:t>
            </a:r>
          </a:p>
          <a:p>
            <a:r>
              <a:rPr lang="he-IL" dirty="0"/>
              <a:t>המנגנון </a:t>
            </a:r>
            <a:r>
              <a:rPr lang="he-IL" b="1" dirty="0"/>
              <a:t>תשומת לב</a:t>
            </a:r>
            <a:r>
              <a:rPr lang="he-IL" dirty="0"/>
              <a:t> (</a:t>
            </a:r>
            <a:r>
              <a:rPr lang="en-US" dirty="0"/>
              <a:t> Attention), </a:t>
            </a:r>
            <a:r>
              <a:rPr lang="he-IL" dirty="0"/>
              <a:t>מאפשר לו להחליט מאיפה ברצף הקלט הוא רוצה למשוך מידע. כך, המודל שם יותר תשומת לב למילים מסוימות ומזלזל במילים אחרות (או שם להן פחות תשומת לב). שינוי זה מאפשר להתמודד עם אתגרים ששימשו בעייתיים במודלים הישנים, כמו קושי בהבנת קשרים רחוקים בטקסט.</a:t>
            </a:r>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18</a:t>
            </a:fld>
            <a:endParaRPr lang="he-IL"/>
          </a:p>
        </p:txBody>
      </p:sp>
    </p:spTree>
    <p:extLst>
      <p:ext uri="{BB962C8B-B14F-4D97-AF65-F5344CB8AC3E}">
        <p14:creationId xmlns:p14="http://schemas.microsoft.com/office/powerpoint/2010/main" val="1478096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כל מודל טרנספורמר ליצירת טקסט מורכב משלושה רכיבים מרכזיים:</a:t>
            </a:r>
          </a:p>
          <a:p>
            <a:pPr>
              <a:buFont typeface="+mj-lt"/>
              <a:buAutoNum type="arabicPeriod"/>
            </a:pPr>
            <a:r>
              <a:rPr lang="he-IL" b="1" dirty="0"/>
              <a:t>הטמעה (</a:t>
            </a:r>
            <a:r>
              <a:rPr lang="en-US" b="1" dirty="0"/>
              <a:t>Embedding):</a:t>
            </a:r>
            <a:r>
              <a:rPr lang="en-US" dirty="0"/>
              <a:t> </a:t>
            </a:r>
            <a:r>
              <a:rPr lang="he-IL" dirty="0"/>
              <a:t> הקלט הטקסטואלי מחולק ליחידות קטנות יותר שנקראות "טוקנים", שיכולות להיות מילים או תתי-מילים. הטוקנים האלה מומרות לווקטורים מספריים שנקראים "הטמעות", אשר תופסים את המשמעות הסמנטית של המילים. </a:t>
            </a:r>
          </a:p>
          <a:p>
            <a:pPr>
              <a:buFont typeface="+mj-lt"/>
              <a:buAutoNum type="arabicPeriod"/>
            </a:pPr>
            <a:r>
              <a:rPr lang="he-IL" b="1" dirty="0"/>
              <a:t>בלוק טרנספורמר (</a:t>
            </a:r>
            <a:r>
              <a:rPr lang="en-US" b="1" dirty="0"/>
              <a:t> Transformer Block):</a:t>
            </a:r>
            <a:r>
              <a:rPr lang="en-US" dirty="0"/>
              <a:t> </a:t>
            </a:r>
            <a:r>
              <a:rPr lang="he-IL" dirty="0"/>
              <a:t>זהו רכיב הבסיס של המודל שמעבד וממיר את נתוני הקלט. כל בלוק כולל:</a:t>
            </a:r>
          </a:p>
          <a:p>
            <a:pPr marL="742950" lvl="1" indent="-285750">
              <a:buFont typeface="+mj-lt"/>
              <a:buAutoNum type="arabicPeriod"/>
            </a:pPr>
            <a:r>
              <a:rPr lang="he-IL" b="1" dirty="0"/>
              <a:t>מנגנון תשומת לב (</a:t>
            </a:r>
            <a:r>
              <a:rPr lang="en-US" b="1" dirty="0"/>
              <a:t>Attention Mechanism):</a:t>
            </a:r>
            <a:r>
              <a:rPr lang="en-US" dirty="0"/>
              <a:t> </a:t>
            </a:r>
            <a:r>
              <a:rPr lang="he-IL" dirty="0"/>
              <a:t>רכיב הליבה של בלוק הטרנספורמר. מנגנון זה מאפשר לטוקנים לתקשר עם טוקנים אחרים, תוך כדי קבלת מידע הקשרי וקשרים בין מילים.</a:t>
            </a:r>
          </a:p>
          <a:p>
            <a:pPr marL="742950" lvl="1" indent="-285750">
              <a:buFont typeface="+mj-lt"/>
              <a:buAutoNum type="arabicPeriod"/>
            </a:pPr>
            <a:r>
              <a:rPr lang="he-IL" b="1" dirty="0"/>
              <a:t>שכבת </a:t>
            </a:r>
            <a:r>
              <a:rPr lang="en-US" b="1" dirty="0"/>
              <a:t>MLP (Multilayer Perceptron):</a:t>
            </a:r>
            <a:r>
              <a:rPr lang="en-US" dirty="0"/>
              <a:t> </a:t>
            </a:r>
            <a:r>
              <a:rPr lang="he-IL" dirty="0"/>
              <a:t>רשת עצבית חד-כיוונית שפועלת על כל טוקן באופן עצמאי. בעוד שהמטרה של שכבת התשומת לב היא לנתב מידע בין טוקנים, המטרה של שכבת ה-</a:t>
            </a:r>
            <a:r>
              <a:rPr lang="en-US" dirty="0"/>
              <a:t>MLP </a:t>
            </a:r>
            <a:r>
              <a:rPr lang="he-IL" dirty="0"/>
              <a:t>היא לדייק את ייצוג הטוקן.</a:t>
            </a:r>
          </a:p>
          <a:p>
            <a:pPr>
              <a:buFont typeface="+mj-lt"/>
              <a:buAutoNum type="arabicPeriod"/>
            </a:pPr>
            <a:r>
              <a:rPr lang="he-IL" b="1" dirty="0"/>
              <a:t>הסתברויות פלט (</a:t>
            </a:r>
            <a:r>
              <a:rPr lang="en-US" b="1" dirty="0"/>
              <a:t>Output Probabilities):</a:t>
            </a:r>
            <a:r>
              <a:rPr lang="en-US" dirty="0"/>
              <a:t> </a:t>
            </a:r>
            <a:r>
              <a:rPr lang="he-IL" dirty="0"/>
              <a:t>השכבות הלינאריות וה-</a:t>
            </a:r>
            <a:r>
              <a:rPr lang="en-US" dirty="0" err="1"/>
              <a:t>softmax</a:t>
            </a:r>
            <a:r>
              <a:rPr lang="en-US" dirty="0"/>
              <a:t> </a:t>
            </a:r>
            <a:r>
              <a:rPr lang="he-IL" dirty="0"/>
              <a:t>האחרונות ממירות את ההטמעות המעובדות להסתברויות, מה שמאפשר למודל לבצע חיזויים לגבי הטוקן הבא ברצף.</a:t>
            </a:r>
          </a:p>
          <a:p>
            <a:endParaRPr lang="he-IL" dirty="0"/>
          </a:p>
        </p:txBody>
      </p:sp>
      <p:sp>
        <p:nvSpPr>
          <p:cNvPr id="4" name="Slide Number Placeholder 3"/>
          <p:cNvSpPr>
            <a:spLocks noGrp="1"/>
          </p:cNvSpPr>
          <p:nvPr>
            <p:ph type="sldNum" sz="quarter" idx="5"/>
          </p:nvPr>
        </p:nvSpPr>
        <p:spPr/>
        <p:txBody>
          <a:bodyPr/>
          <a:lstStyle/>
          <a:p>
            <a:fld id="{C7DFCCFC-4C3F-4167-B0FD-EC1590924898}" type="slidenum">
              <a:rPr lang="he-IL" smtClean="0"/>
              <a:t>19</a:t>
            </a:fld>
            <a:endParaRPr lang="he-IL"/>
          </a:p>
        </p:txBody>
      </p:sp>
    </p:spTree>
    <p:extLst>
      <p:ext uri="{BB962C8B-B14F-4D97-AF65-F5344CB8AC3E}">
        <p14:creationId xmlns:p14="http://schemas.microsoft.com/office/powerpoint/2010/main" val="320400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a:t>
            </a:r>
            <a:r>
              <a:rPr lang="en-US" dirty="0"/>
              <a:t>Transformer </a:t>
            </a:r>
            <a:r>
              <a:rPr lang="he-IL" dirty="0"/>
              <a:t>הוא ארכיטקטורת רשת נוירונים שמתמחה בביצוע משימות למידת מכונה, במיוחד בתחום עיבוד השפה. המודל פועל בעיקרון של חיזוי המילה הבאה: </a:t>
            </a:r>
            <a:r>
              <a:rPr lang="en-US" dirty="0"/>
              <a:t>given a text prompt from the user, </a:t>
            </a:r>
            <a:r>
              <a:rPr lang="he-IL" dirty="0"/>
              <a:t> מהי המילה הסבירה ביותר שתבוא אחרי הקלט הזה? </a:t>
            </a:r>
          </a:p>
          <a:p>
            <a:r>
              <a:rPr lang="he-IL" dirty="0"/>
              <a:t>העוצמה המרכזית של טרנספורמר נובעת מהמנגנון שלו שנקרא </a:t>
            </a:r>
            <a:r>
              <a:rPr lang="en-US" b="1" dirty="0"/>
              <a:t>self-attention</a:t>
            </a:r>
            <a:r>
              <a:rPr lang="en-US" dirty="0"/>
              <a:t>, </a:t>
            </a:r>
            <a:r>
              <a:rPr lang="he-IL" dirty="0"/>
              <a:t> המאפשר לו להבין את הקשרים בין כל המילים במשפט בצורה מקבילה, ולא בצורה סדרתית כמו במודלים הישנים, כמו </a:t>
            </a:r>
            <a:r>
              <a:rPr lang="en-US" dirty="0"/>
              <a:t> RNNs </a:t>
            </a:r>
            <a:r>
              <a:rPr lang="he-IL" dirty="0"/>
              <a:t>ו-</a:t>
            </a:r>
            <a:r>
              <a:rPr lang="en-US" dirty="0"/>
              <a:t>LSTMs.</a:t>
            </a:r>
          </a:p>
          <a:p>
            <a:r>
              <a:rPr lang="he-IL" dirty="0"/>
              <a:t>המנגנון </a:t>
            </a:r>
            <a:r>
              <a:rPr lang="he-IL" b="1" dirty="0"/>
              <a:t>תשומת לב</a:t>
            </a:r>
            <a:r>
              <a:rPr lang="he-IL" dirty="0"/>
              <a:t> (</a:t>
            </a:r>
            <a:r>
              <a:rPr lang="en-US" dirty="0"/>
              <a:t> Attention), </a:t>
            </a:r>
            <a:r>
              <a:rPr lang="he-IL" dirty="0"/>
              <a:t>מאפשר לו להחליט מאיפה ברצף הקלט הוא רוצה למשוך מידע. כך, המודל שם יותר תשומת לב למילים מסוימות ומזלזל במילים אחרות (או שם להן פחות תשומת לב). שינוי זה מאפשר להתמודד עם אתגרים ששימשו בעייתיים במודלים הישנים, כמו קושי בהבנת קשרים רחוקים בטקסט.</a:t>
            </a:r>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20</a:t>
            </a:fld>
            <a:endParaRPr lang="he-IL"/>
          </a:p>
        </p:txBody>
      </p:sp>
    </p:spTree>
    <p:extLst>
      <p:ext uri="{BB962C8B-B14F-4D97-AF65-F5344CB8AC3E}">
        <p14:creationId xmlns:p14="http://schemas.microsoft.com/office/powerpoint/2010/main" val="933186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השימוש בארכיטקטורה הזו מוטמע חזק כבר – וכמה דוגמאות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יצירת תמונות וסינתזה -  שימוש ב</a:t>
            </a:r>
            <a:r>
              <a:rPr lang="en-US" sz="1800" dirty="0">
                <a:effectLst/>
                <a:latin typeface="Calibri" panose="020F0502020204030204" pitchFamily="34" charset="0"/>
                <a:ea typeface="Calibri" panose="020F0502020204030204" pitchFamily="34" charset="0"/>
                <a:cs typeface="Arial" panose="020B0604020202020204" pitchFamily="34" charset="0"/>
              </a:rPr>
              <a:t>VR </a:t>
            </a:r>
            <a:r>
              <a:rPr lang="he-IL" sz="1800" dirty="0">
                <a:effectLst/>
                <a:latin typeface="Calibri" panose="020F0502020204030204" pitchFamily="34" charset="0"/>
                <a:ea typeface="Calibri" panose="020F0502020204030204" pitchFamily="34" charset="0"/>
                <a:cs typeface="Arial" panose="020B0604020202020204" pitchFamily="34" charset="0"/>
              </a:rPr>
              <a:t> ויצירת דמויות היפר ריאליסיטיות בסימולציות.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תרגום תמונה לתמונה – שינוי מימדים של תמונות – למשל מיום ללילה או סקציות לתמונות. שימושי בנהיגה אוטונומית משתמשים כדי להמיר תמונות בתנאי תאורה נמוכה לתנאים משופרים, מה שמשפר את הניווט.</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סינטזת תמונה מתוך טקסט – יצירת וויזואליזציה מתוך טקסט. משתמשים בגיולוי תרופות כדי לייצר מבנים מולקולריים מתוך תיאורים טקסטואלים, דבר שעוזר במציאת תרכובות חדשות.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הרחבת נתונים – משתמשים בזה ליצירת דאטאסטים חדשים!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שיפור תמונות ברזולוציה נמוכה – משתמש לדימות רפואי ודימות לוויני.</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21</a:t>
            </a:fld>
            <a:endParaRPr lang="he-IL"/>
          </a:p>
        </p:txBody>
      </p:sp>
    </p:spTree>
    <p:extLst>
      <p:ext uri="{BB962C8B-B14F-4D97-AF65-F5344CB8AC3E}">
        <p14:creationId xmlns:p14="http://schemas.microsoft.com/office/powerpoint/2010/main" val="2624870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הפרדה בין הפנטזיות והתיאורית, לבין המימוש בפועל.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הרעיון של מכונות אוטומטיות וכלים טכנולוגיים בעלי בינה הועלה כבר ב</a:t>
            </a:r>
            <a:r>
              <a:rPr lang="he-IL"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עת העתיקה</a:t>
            </a:r>
            <a:r>
              <a:rPr lang="he-IL" sz="1800" dirty="0">
                <a:effectLst/>
                <a:latin typeface="Calibri" panose="020F0502020204030204" pitchFamily="34" charset="0"/>
                <a:ea typeface="Calibri" panose="020F0502020204030204" pitchFamily="34" charset="0"/>
                <a:cs typeface="Arial" panose="020B0604020202020204" pitchFamily="34" charset="0"/>
              </a:rPr>
              <a:t>, עם סיפורים על </a:t>
            </a:r>
            <a:r>
              <a:rPr lang="he-IL"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בובות אוטומטיות</a:t>
            </a:r>
            <a:r>
              <a:rPr lang="he-IL" sz="1800" dirty="0">
                <a:effectLst/>
                <a:latin typeface="Calibri" panose="020F0502020204030204" pitchFamily="34" charset="0"/>
                <a:ea typeface="Calibri" panose="020F0502020204030204" pitchFamily="34" charset="0"/>
                <a:cs typeface="Arial" panose="020B0604020202020204" pitchFamily="34" charset="0"/>
              </a:rPr>
              <a:t> ומכונות שיצרו מוזיקה ואמנות, וממציאים  שעליהם סופר שעיצבו מכונות המסוגלות לכתוב טקסט, להפיק צלילים ולהשמיע מוזיקה.</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אבני הדרך המרכזיות בהתפתחות הבינה המלאכותית, החל משנות ה-50 ועד ימינו.</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b="1" dirty="0">
                <a:effectLst/>
                <a:latin typeface="Calibri" panose="020F0502020204030204" pitchFamily="34" charset="0"/>
                <a:ea typeface="Calibri" panose="020F0502020204030204" pitchFamily="34" charset="0"/>
                <a:cs typeface="Arial" panose="020B0604020202020204" pitchFamily="34" charset="0"/>
              </a:rPr>
              <a:t>1950: מבחן </a:t>
            </a:r>
            <a:r>
              <a:rPr lang="he-IL" sz="1800" b="1" dirty="0" err="1">
                <a:effectLst/>
                <a:latin typeface="Calibri" panose="020F0502020204030204" pitchFamily="34" charset="0"/>
                <a:ea typeface="Calibri" panose="020F0502020204030204" pitchFamily="34" charset="0"/>
                <a:cs typeface="Arial" panose="020B0604020202020204" pitchFamily="34" charset="0"/>
              </a:rPr>
              <a:t>טיורינג</a:t>
            </a:r>
            <a:r>
              <a:rPr lang="he-IL" sz="1800" b="1" dirty="0">
                <a:effectLst/>
                <a:latin typeface="Calibri" panose="020F0502020204030204" pitchFamily="34" charset="0"/>
                <a:ea typeface="Calibri" panose="020F0502020204030204" pitchFamily="34" charset="0"/>
                <a:cs typeface="Arial" panose="020B0604020202020204" pitchFamily="34" charset="0"/>
              </a:rPr>
              <a:t>:</a:t>
            </a:r>
            <a:r>
              <a:rPr lang="he-IL" sz="1800" dirty="0">
                <a:effectLst/>
                <a:latin typeface="Calibri" panose="020F0502020204030204" pitchFamily="34" charset="0"/>
                <a:ea typeface="Calibri" panose="020F0502020204030204" pitchFamily="34" charset="0"/>
                <a:cs typeface="Arial" panose="020B0604020202020204" pitchFamily="34" charset="0"/>
              </a:rPr>
              <a:t> אלן </a:t>
            </a:r>
            <a:r>
              <a:rPr lang="he-IL" sz="1800" dirty="0" err="1">
                <a:effectLst/>
                <a:latin typeface="Calibri" panose="020F0502020204030204" pitchFamily="34" charset="0"/>
                <a:ea typeface="Calibri" panose="020F0502020204030204" pitchFamily="34" charset="0"/>
                <a:cs typeface="Arial" panose="020B0604020202020204" pitchFamily="34" charset="0"/>
              </a:rPr>
              <a:t>טיורינג</a:t>
            </a:r>
            <a:r>
              <a:rPr lang="he-IL" sz="1800" dirty="0">
                <a:effectLst/>
                <a:latin typeface="Calibri" panose="020F0502020204030204" pitchFamily="34" charset="0"/>
                <a:ea typeface="Calibri" panose="020F0502020204030204" pitchFamily="34" charset="0"/>
                <a:cs typeface="Arial" panose="020B0604020202020204" pitchFamily="34" charset="0"/>
              </a:rPr>
              <a:t> מציע מבחן לבחינת אינטליגנציה של מכונות. המבחן בודק האם מכונה יכולה לנהל שיחה עם אדם מבלי שהאדם יבחין שמדובר במכונה.</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b="1" dirty="0">
                <a:effectLst/>
                <a:latin typeface="Calibri" panose="020F0502020204030204" pitchFamily="34" charset="0"/>
                <a:ea typeface="Calibri" panose="020F0502020204030204" pitchFamily="34" charset="0"/>
                <a:cs typeface="Arial" panose="020B0604020202020204" pitchFamily="34" charset="0"/>
              </a:rPr>
              <a:t>1956: כנס </a:t>
            </a:r>
            <a:r>
              <a:rPr lang="he-IL" sz="1800" b="1" dirty="0" err="1">
                <a:effectLst/>
                <a:latin typeface="Calibri" panose="020F0502020204030204" pitchFamily="34" charset="0"/>
                <a:ea typeface="Calibri" panose="020F0502020204030204" pitchFamily="34" charset="0"/>
                <a:cs typeface="Arial" panose="020B0604020202020204" pitchFamily="34" charset="0"/>
              </a:rPr>
              <a:t>דארטמות</a:t>
            </a:r>
            <a:r>
              <a:rPr lang="he-IL" sz="1800" b="1" dirty="0">
                <a:effectLst/>
                <a:latin typeface="Calibri" panose="020F0502020204030204" pitchFamily="34" charset="0"/>
                <a:ea typeface="Calibri" panose="020F0502020204030204" pitchFamily="34" charset="0"/>
                <a:cs typeface="Arial" panose="020B0604020202020204" pitchFamily="34" charset="0"/>
              </a:rPr>
              <a:t>':</a:t>
            </a:r>
            <a:r>
              <a:rPr lang="he-IL" sz="1800" dirty="0">
                <a:effectLst/>
                <a:latin typeface="Calibri" panose="020F0502020204030204" pitchFamily="34" charset="0"/>
                <a:ea typeface="Calibri" panose="020F0502020204030204" pitchFamily="34" charset="0"/>
                <a:cs typeface="Arial" panose="020B0604020202020204" pitchFamily="34" charset="0"/>
              </a:rPr>
              <a:t> המונח "בינה מלאכותית" נטבע, ונוסד באופן רשמי בדיסציפלינה – תחום מחקר.</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b="1" dirty="0">
                <a:effectLst/>
                <a:latin typeface="Calibri" panose="020F0502020204030204" pitchFamily="34" charset="0"/>
                <a:ea typeface="Calibri" panose="020F0502020204030204" pitchFamily="34" charset="0"/>
                <a:cs typeface="Arial" panose="020B0604020202020204" pitchFamily="34" charset="0"/>
              </a:rPr>
              <a:t>1959: למידה עמוקה:</a:t>
            </a:r>
            <a:r>
              <a:rPr lang="he-IL" sz="1800" dirty="0">
                <a:effectLst/>
                <a:latin typeface="Calibri" panose="020F0502020204030204" pitchFamily="34" charset="0"/>
                <a:ea typeface="Calibri" panose="020F0502020204030204" pitchFamily="34" charset="0"/>
                <a:cs typeface="Arial" panose="020B0604020202020204" pitchFamily="34" charset="0"/>
              </a:rPr>
              <a:t> מונח חדש זה מתייחס לשימוש ברשתות נוירונים עמוקות לאימון מודלים על כמויות גדולות של נתונים.</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b="1" dirty="0">
                <a:effectLst/>
                <a:latin typeface="Calibri" panose="020F0502020204030204" pitchFamily="34" charset="0"/>
                <a:ea typeface="Calibri" panose="020F0502020204030204" pitchFamily="34" charset="0"/>
                <a:cs typeface="Arial" panose="020B0604020202020204" pitchFamily="34" charset="0"/>
              </a:rPr>
              <a:t>1966: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ELIZA: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err="1">
                <a:effectLst/>
                <a:latin typeface="Calibri" panose="020F0502020204030204" pitchFamily="34" charset="0"/>
                <a:ea typeface="Calibri" panose="020F0502020204030204" pitchFamily="34" charset="0"/>
                <a:cs typeface="Arial" panose="020B0604020202020204" pitchFamily="34" charset="0"/>
              </a:rPr>
              <a:t>הצ'אטבוט</a:t>
            </a:r>
            <a:r>
              <a:rPr lang="he-IL" sz="1800" dirty="0">
                <a:effectLst/>
                <a:latin typeface="Calibri" panose="020F0502020204030204" pitchFamily="34" charset="0"/>
                <a:ea typeface="Calibri" panose="020F0502020204030204" pitchFamily="34" charset="0"/>
                <a:cs typeface="Arial" panose="020B0604020202020204" pitchFamily="34" charset="0"/>
              </a:rPr>
              <a:t> הראשון, שפותח על ידי ג'וזף </a:t>
            </a:r>
            <a:r>
              <a:rPr lang="he-IL" sz="1800" dirty="0" err="1">
                <a:effectLst/>
                <a:latin typeface="Calibri" panose="020F0502020204030204" pitchFamily="34" charset="0"/>
                <a:ea typeface="Calibri" panose="020F0502020204030204" pitchFamily="34" charset="0"/>
                <a:cs typeface="Arial" panose="020B0604020202020204" pitchFamily="34" charset="0"/>
              </a:rPr>
              <a:t>וייזנבאום</a:t>
            </a:r>
            <a:r>
              <a:rPr lang="he-IL" sz="1800" dirty="0">
                <a:effectLst/>
                <a:latin typeface="Calibri" panose="020F0502020204030204" pitchFamily="34" charset="0"/>
                <a:ea typeface="Calibri" panose="020F0502020204030204" pitchFamily="34" charset="0"/>
                <a:cs typeface="Arial" panose="020B0604020202020204" pitchFamily="34" charset="0"/>
              </a:rPr>
              <a:t>, מדגים יכולות שיחה בסיסיות. </a:t>
            </a:r>
            <a:r>
              <a:rPr lang="en-US" sz="1800" dirty="0">
                <a:effectLst/>
                <a:latin typeface="Calibri" panose="020F0502020204030204" pitchFamily="34" charset="0"/>
                <a:ea typeface="Calibri" panose="020F0502020204030204" pitchFamily="34" charset="0"/>
                <a:cs typeface="Times New Roman" panose="02020603050405020304" pitchFamily="18" charset="0"/>
              </a:rPr>
              <a:t>ELIZA </a:t>
            </a:r>
            <a:r>
              <a:rPr lang="he-IL" sz="1800" dirty="0">
                <a:effectLst/>
                <a:latin typeface="Calibri" panose="020F0502020204030204" pitchFamily="34" charset="0"/>
                <a:ea typeface="Calibri" panose="020F0502020204030204" pitchFamily="34" charset="0"/>
                <a:cs typeface="Arial" panose="020B0604020202020204" pitchFamily="34" charset="0"/>
              </a:rPr>
              <a:t> השתמשה בטכניקות פשוטות כמו חזרה על מילות מפתח והפניית שאלות כדי ליצור אשליה של שיחה.  (המטרה שלהם </a:t>
            </a:r>
            <a:r>
              <a:rPr lang="he-IL" sz="1800" dirty="0" err="1">
                <a:effectLst/>
                <a:latin typeface="Calibri" panose="020F0502020204030204" pitchFamily="34" charset="0"/>
                <a:ea typeface="Calibri" panose="020F0502020204030204" pitchFamily="34" charset="0"/>
                <a:cs typeface="Arial" panose="020B0604020202020204" pitchFamily="34" charset="0"/>
              </a:rPr>
              <a:t>היתה</a:t>
            </a:r>
            <a:r>
              <a:rPr lang="he-IL" sz="1800" dirty="0">
                <a:effectLst/>
                <a:latin typeface="Calibri" panose="020F0502020204030204" pitchFamily="34" charset="0"/>
                <a:ea typeface="Calibri" panose="020F0502020204030204" pitchFamily="34" charset="0"/>
                <a:cs typeface="Arial" panose="020B0604020202020204" pitchFamily="34" charset="0"/>
              </a:rPr>
              <a:t> להיות </a:t>
            </a:r>
            <a:r>
              <a:rPr lang="he-IL" sz="1800" dirty="0" err="1">
                <a:effectLst/>
                <a:latin typeface="Calibri" panose="020F0502020204030204" pitchFamily="34" charset="0"/>
                <a:ea typeface="Calibri" panose="020F0502020204030204" pitchFamily="34" charset="0"/>
                <a:cs typeface="Arial" panose="020B0604020202020204" pitchFamily="34" charset="0"/>
              </a:rPr>
              <a:t>פסיכתרפיסט</a:t>
            </a:r>
            <a:r>
              <a:rPr lang="he-IL" sz="1800" dirty="0">
                <a:effectLst/>
                <a:latin typeface="Calibri" panose="020F0502020204030204" pitchFamily="34" charset="0"/>
                <a:ea typeface="Calibri" panose="020F0502020204030204" pitchFamily="34" charset="0"/>
                <a:cs typeface="Arial" panose="020B0604020202020204" pitchFamily="34" charset="0"/>
              </a:rPr>
              <a:t> – שעל ידי חזרה והפנית שאלות גורם למטופל להיפתח ולהתרפא. אין כאן יכולות </a:t>
            </a:r>
            <a:r>
              <a:rPr lang="en-US" sz="1800" dirty="0">
                <a:effectLst/>
                <a:latin typeface="Calibri" panose="020F0502020204030204" pitchFamily="34" charset="0"/>
                <a:ea typeface="Calibri" panose="020F0502020204030204" pitchFamily="34" charset="0"/>
                <a:cs typeface="Times New Roman" panose="02020603050405020304" pitchFamily="18" charset="0"/>
              </a:rPr>
              <a:t>AI </a:t>
            </a:r>
            <a:r>
              <a:rPr lang="he-IL" sz="1800" dirty="0">
                <a:effectLst/>
                <a:latin typeface="Calibri" panose="020F0502020204030204" pitchFamily="34" charset="0"/>
                <a:ea typeface="Calibri" panose="020F0502020204030204" pitchFamily="34" charset="0"/>
                <a:cs typeface="Arial" panose="020B0604020202020204" pitchFamily="34" charset="0"/>
              </a:rPr>
              <a:t>מטורפות)</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על ציר שנות ה60-70  נעשו ניסיונות ראשונים ליצור בינה מלאכותית יוצרת, כמו התוכנת  </a:t>
            </a:r>
            <a:r>
              <a:rPr lang="en-US" sz="1800" dirty="0">
                <a:effectLst/>
                <a:latin typeface="Calibri" panose="020F0502020204030204" pitchFamily="34" charset="0"/>
                <a:ea typeface="Calibri" panose="020F0502020204030204" pitchFamily="34" charset="0"/>
                <a:cs typeface="Times New Roman" panose="02020603050405020304" pitchFamily="18" charset="0"/>
              </a:rPr>
              <a:t>AARON</a:t>
            </a:r>
            <a:r>
              <a:rPr lang="he-IL" sz="1800" dirty="0">
                <a:effectLst/>
                <a:latin typeface="Calibri" panose="020F0502020204030204" pitchFamily="34" charset="0"/>
                <a:ea typeface="Calibri" panose="020F0502020204030204" pitchFamily="34" charset="0"/>
                <a:cs typeface="Arial" panose="020B0604020202020204" pitchFamily="34" charset="0"/>
              </a:rPr>
              <a:t> שיצרה ציורים שחור לבן על ידי שימוש באלגוריתמים וחוקים פשוטים יחסית, המאפשרים לה לבחור נקודות וקווים באופן אקראי וליצור קומפוזיציות מקוריות, תוך "למידה" ושיפור עצמי תוך כדי תנועה (מה שנקרא למידה </a:t>
            </a:r>
            <a:r>
              <a:rPr lang="he-IL" sz="1800" dirty="0" err="1">
                <a:effectLst/>
                <a:latin typeface="Calibri" panose="020F0502020204030204" pitchFamily="34" charset="0"/>
                <a:ea typeface="Calibri" panose="020F0502020204030204" pitchFamily="34" charset="0"/>
                <a:cs typeface="Arial" panose="020B0604020202020204" pitchFamily="34" charset="0"/>
              </a:rPr>
              <a:t>חיזוקית</a:t>
            </a:r>
            <a:r>
              <a:rPr lang="he-IL"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b="1" dirty="0">
                <a:effectLst/>
                <a:latin typeface="Calibri" panose="020F0502020204030204" pitchFamily="34" charset="0"/>
                <a:ea typeface="Calibri" panose="020F0502020204030204" pitchFamily="34" charset="0"/>
                <a:cs typeface="Arial" panose="020B0604020202020204" pitchFamily="34" charset="0"/>
              </a:rPr>
              <a:t>1975: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MYCIN: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he-IL" sz="1800" dirty="0">
                <a:effectLst/>
                <a:latin typeface="Arial" panose="020B0604020202020204" pitchFamily="34" charset="0"/>
                <a:ea typeface="Calibri" panose="020F0502020204030204" pitchFamily="34" charset="0"/>
                <a:cs typeface="Times New Roman" panose="02020603050405020304" pitchFamily="18" charset="0"/>
              </a:rPr>
              <a:t>תוכנית הבינה המלאכותית הראשונה בתחום הרפואה, שסייעה לרופאים באבחון וטיפול בזיהומים חיידקיים. </a:t>
            </a:r>
            <a:r>
              <a:rPr lang="en-US" sz="1800" dirty="0">
                <a:effectLst/>
                <a:latin typeface="Calibri" panose="020F0502020204030204" pitchFamily="34" charset="0"/>
                <a:ea typeface="Calibri" panose="020F0502020204030204" pitchFamily="34" charset="0"/>
                <a:cs typeface="Times New Roman" panose="02020603050405020304" pitchFamily="18" charset="0"/>
              </a:rPr>
              <a:t>MYCIN </a:t>
            </a:r>
            <a:r>
              <a:rPr lang="he-IL" sz="1800" dirty="0">
                <a:effectLst/>
                <a:latin typeface="Calibri" panose="020F0502020204030204" pitchFamily="34" charset="0"/>
                <a:ea typeface="Calibri" panose="020F0502020204030204" pitchFamily="34" charset="0"/>
                <a:cs typeface="Arial" panose="020B0604020202020204" pitchFamily="34" charset="0"/>
              </a:rPr>
              <a:t>התבססה על מערכת חוקים שפותחה על ידי מומחים, </a:t>
            </a:r>
            <a:r>
              <a:rPr lang="he-IL" sz="1800" dirty="0" err="1">
                <a:effectLst/>
                <a:latin typeface="Calibri" panose="020F0502020204030204" pitchFamily="34" charset="0"/>
                <a:ea typeface="Calibri" panose="020F0502020204030204" pitchFamily="34" charset="0"/>
                <a:cs typeface="Arial" panose="020B0604020202020204" pitchFamily="34" charset="0"/>
              </a:rPr>
              <a:t>ואיפשרה</a:t>
            </a:r>
            <a:r>
              <a:rPr lang="he-IL" sz="1800" dirty="0">
                <a:effectLst/>
                <a:latin typeface="Calibri" panose="020F0502020204030204" pitchFamily="34" charset="0"/>
                <a:ea typeface="Calibri" panose="020F0502020204030204" pitchFamily="34" charset="0"/>
                <a:cs typeface="Arial" panose="020B0604020202020204" pitchFamily="34" charset="0"/>
              </a:rPr>
              <a:t> למחשב להסיק מסקנות ולתת המלצות.</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b="1" dirty="0">
                <a:effectLst/>
                <a:latin typeface="Calibri" panose="020F0502020204030204" pitchFamily="34" charset="0"/>
                <a:ea typeface="Calibri" panose="020F0502020204030204" pitchFamily="34" charset="0"/>
                <a:cs typeface="Arial" panose="020B0604020202020204" pitchFamily="34" charset="0"/>
              </a:rPr>
              <a:t>1976: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Transfer Learning: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he-IL" sz="1800" dirty="0">
                <a:effectLst/>
                <a:latin typeface="Arial" panose="020B0604020202020204" pitchFamily="34" charset="0"/>
                <a:ea typeface="Calibri" panose="020F0502020204030204" pitchFamily="34" charset="0"/>
                <a:cs typeface="Times New Roman" panose="02020603050405020304" pitchFamily="18" charset="0"/>
              </a:rPr>
              <a:t>שיטה לשימוש בידע שנרכש במשימה אחת כדי לשפר למידה במשימה אחרת.</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b="1" dirty="0">
                <a:effectLst/>
                <a:latin typeface="Calibri" panose="020F0502020204030204" pitchFamily="34" charset="0"/>
                <a:ea typeface="Calibri" panose="020F0502020204030204" pitchFamily="34" charset="0"/>
                <a:cs typeface="Arial" panose="020B0604020202020204" pitchFamily="34" charset="0"/>
              </a:rPr>
              <a:t>1979: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neocognitron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he-IL" sz="1800" dirty="0">
                <a:effectLst/>
                <a:latin typeface="Arial" panose="020B0604020202020204" pitchFamily="34" charset="0"/>
                <a:ea typeface="Calibri" panose="020F0502020204030204" pitchFamily="34" charset="0"/>
                <a:cs typeface="Times New Roman" panose="02020603050405020304" pitchFamily="18" charset="0"/>
              </a:rPr>
              <a:t>רשת נוירונים מלאכותית שהיוותה השראה לפיתוח רשתות נוירונים </a:t>
            </a:r>
            <a:r>
              <a:rPr lang="he-IL" sz="1800" dirty="0" err="1">
                <a:effectLst/>
                <a:latin typeface="Arial" panose="020B0604020202020204" pitchFamily="34" charset="0"/>
                <a:ea typeface="Calibri" panose="020F0502020204030204" pitchFamily="34" charset="0"/>
                <a:cs typeface="Times New Roman" panose="02020603050405020304" pitchFamily="18" charset="0"/>
              </a:rPr>
              <a:t>קונבולוציוניות</a:t>
            </a:r>
            <a:r>
              <a:rPr lang="he-IL" sz="18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b="1" dirty="0">
                <a:effectLst/>
                <a:latin typeface="Calibri" panose="020F0502020204030204" pitchFamily="34" charset="0"/>
                <a:ea typeface="Calibri" panose="020F0502020204030204" pitchFamily="34" charset="0"/>
                <a:cs typeface="Arial" panose="020B0604020202020204" pitchFamily="34" charset="0"/>
              </a:rPr>
              <a:t>1997: מאמר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CNN: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he-IL" sz="1800" dirty="0">
                <a:effectLst/>
                <a:latin typeface="Arial" panose="020B0604020202020204" pitchFamily="34" charset="0"/>
                <a:ea typeface="Calibri" panose="020F0502020204030204" pitchFamily="34" charset="0"/>
                <a:cs typeface="Times New Roman" panose="02020603050405020304" pitchFamily="18" charset="0"/>
              </a:rPr>
              <a:t>מאמר המחקר הראשון בנושא רשתות נוירונים </a:t>
            </a:r>
            <a:r>
              <a:rPr lang="he-IL" sz="1800" dirty="0" err="1">
                <a:effectLst/>
                <a:latin typeface="Arial" panose="020B0604020202020204" pitchFamily="34" charset="0"/>
                <a:ea typeface="Calibri" panose="020F0502020204030204" pitchFamily="34" charset="0"/>
                <a:cs typeface="Times New Roman" panose="02020603050405020304" pitchFamily="18" charset="0"/>
              </a:rPr>
              <a:t>קונבולוציוניות</a:t>
            </a:r>
            <a:r>
              <a:rPr lang="he-IL" sz="1800" dirty="0">
                <a:effectLst/>
                <a:latin typeface="Arial" panose="020B0604020202020204" pitchFamily="34" charset="0"/>
                <a:ea typeface="Calibri" panose="020F0502020204030204" pitchFamily="34" charset="0"/>
                <a:cs typeface="Times New Roman" panose="02020603050405020304" pitchFamily="18" charset="0"/>
              </a:rPr>
              <a:t> פורסם. רשתות אלו הביאו לפריצת דרך בתחום זיהוי תמונות.</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4</a:t>
            </a:fld>
            <a:endParaRPr lang="he-IL"/>
          </a:p>
        </p:txBody>
      </p:sp>
    </p:spTree>
    <p:extLst>
      <p:ext uri="{BB962C8B-B14F-4D97-AF65-F5344CB8AC3E}">
        <p14:creationId xmlns:p14="http://schemas.microsoft.com/office/powerpoint/2010/main" val="968308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כדי לאמן את המודל, ניתן להשתמש בסביבות כמו </a:t>
            </a:r>
            <a:r>
              <a:rPr lang="en-US" dirty="0"/>
              <a:t>TensorFlow, </a:t>
            </a:r>
            <a:r>
              <a:rPr lang="en-US" dirty="0" err="1"/>
              <a:t>PyTorch</a:t>
            </a:r>
            <a:r>
              <a:rPr lang="en-US" dirty="0"/>
              <a:t> </a:t>
            </a:r>
            <a:r>
              <a:rPr lang="he-IL" dirty="0"/>
              <a:t>או </a:t>
            </a:r>
            <a:r>
              <a:rPr lang="en-US" dirty="0" err="1"/>
              <a:t>Keras</a:t>
            </a:r>
            <a:r>
              <a:rPr lang="en-US" dirty="0"/>
              <a:t>. </a:t>
            </a:r>
            <a:r>
              <a:rPr lang="he-IL" dirty="0"/>
              <a:t>תהליך האימון כולל הזנת נתונים למודל, כך שהוא ילמד לזהות דפוסים. משך האימון תלוי בגודל הנתונים ובמורכבות המודל, ויכול להימשך משעות ועד שבועות. מודלים גדולים כמו </a:t>
            </a:r>
            <a:r>
              <a:rPr lang="en-US" dirty="0"/>
              <a:t>GPT-3, </a:t>
            </a:r>
            <a:r>
              <a:rPr lang="he-IL" dirty="0"/>
              <a:t>לדוגמה, אומנו על מאות מיליארדי פרמטרים ודורשים משאבי חישוב עצומים.</a:t>
            </a: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22</a:t>
            </a:fld>
            <a:endParaRPr lang="he-IL"/>
          </a:p>
        </p:txBody>
      </p:sp>
    </p:spTree>
    <p:extLst>
      <p:ext uri="{BB962C8B-B14F-4D97-AF65-F5344CB8AC3E}">
        <p14:creationId xmlns:p14="http://schemas.microsoft.com/office/powerpoint/2010/main" val="203649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לאחר האימון הראשוני, יש צורך בכיול עדין (</a:t>
            </a:r>
            <a:r>
              <a:rPr lang="en-US" dirty="0"/>
              <a:t>fine-tuning) </a:t>
            </a:r>
            <a:r>
              <a:rPr lang="he-IL" dirty="0"/>
              <a:t>כדי לשפר את ביצועי המודל. ניתן לעשות זאת על ידי התאמת היפר-פרמטרים, הוספת שכבות לרשת הנוירונים, או ניסוי בארכיטקטורות שונות. כיול עדין מבטיח שהמודל יהיה לא רק מדויק, אלא גם מותאם ליישומים בעולם האמיתי.</a:t>
            </a: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23</a:t>
            </a:fld>
            <a:endParaRPr lang="he-IL"/>
          </a:p>
        </p:txBody>
      </p:sp>
    </p:spTree>
    <p:extLst>
      <p:ext uri="{BB962C8B-B14F-4D97-AF65-F5344CB8AC3E}">
        <p14:creationId xmlns:p14="http://schemas.microsoft.com/office/powerpoint/2010/main" val="3203927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לאחר שהמודל אומן ועבר כיול עדין, הוא מוכן לפריסה. ניתן לפרוס אותו בענן בפלטפורמות כמו </a:t>
            </a:r>
            <a:r>
              <a:rPr lang="en-US" dirty="0"/>
              <a:t>AWS, Google Cloud </a:t>
            </a:r>
            <a:r>
              <a:rPr lang="he-IL" dirty="0"/>
              <a:t>או </a:t>
            </a:r>
            <a:r>
              <a:rPr lang="en-US" dirty="0"/>
              <a:t>Azure </a:t>
            </a:r>
            <a:r>
              <a:rPr lang="he-IL" dirty="0"/>
              <a:t>לקבלת פתרון גמיש ומדרגי. עבור יישומים קטנים יותר, ניתן לשקול פריסה מקומית. חשוב להגדיר </a:t>
            </a:r>
            <a:r>
              <a:rPr lang="en-US" dirty="0"/>
              <a:t>API </a:t>
            </a:r>
            <a:r>
              <a:rPr lang="he-IL" dirty="0"/>
              <a:t>או ממשקים שיאפשרו למשתמשים וליישומים אחרים לתקשר עם המודל.</a:t>
            </a: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24</a:t>
            </a:fld>
            <a:endParaRPr lang="he-IL"/>
          </a:p>
        </p:txBody>
      </p:sp>
    </p:spTree>
    <p:extLst>
      <p:ext uri="{BB962C8B-B14F-4D97-AF65-F5344CB8AC3E}">
        <p14:creationId xmlns:p14="http://schemas.microsoft.com/office/powerpoint/2010/main" val="1930294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1" dirty="0"/>
              <a:t>בחירת המודל המתאים תלויה בסוג התוכן שברצונך לייצר:</a:t>
            </a:r>
            <a:endParaRPr lang="he-IL" dirty="0"/>
          </a:p>
          <a:p>
            <a:pPr>
              <a:buFont typeface="Arial" panose="020B0604020202020204" pitchFamily="34" charset="0"/>
              <a:buChar char="•"/>
            </a:pPr>
            <a:r>
              <a:rPr lang="he-IL" b="1" dirty="0"/>
              <a:t>רשתות גנרטיביות מתחרות (</a:t>
            </a:r>
            <a:r>
              <a:rPr lang="en-US" b="1" dirty="0"/>
              <a:t> GANs):</a:t>
            </a:r>
            <a:r>
              <a:rPr lang="en-US" dirty="0"/>
              <a:t> </a:t>
            </a:r>
            <a:r>
              <a:rPr lang="he-IL" dirty="0"/>
              <a:t>מתאימות במיוחד ליצירת תמונות או סרטונים. </a:t>
            </a:r>
            <a:r>
              <a:rPr lang="en-US" dirty="0"/>
              <a:t>GANs </a:t>
            </a:r>
            <a:r>
              <a:rPr lang="he-IL" dirty="0"/>
              <a:t>פועלות על ידי התמודדות בין שתי רשתות עצביות - גנרטור (</a:t>
            </a:r>
            <a:r>
              <a:rPr lang="en-US" dirty="0"/>
              <a:t>Generator) </a:t>
            </a:r>
            <a:r>
              <a:rPr lang="he-IL" dirty="0" err="1"/>
              <a:t>ודיסקרימינטור</a:t>
            </a:r>
            <a:r>
              <a:rPr lang="he-IL" dirty="0"/>
              <a:t> (</a:t>
            </a:r>
            <a:r>
              <a:rPr lang="en-US" dirty="0"/>
              <a:t>Discriminator) - </a:t>
            </a:r>
            <a:r>
              <a:rPr lang="he-IL" dirty="0"/>
              <a:t>כדי לייצר תוצרים ריאליסטיים.</a:t>
            </a:r>
          </a:p>
          <a:p>
            <a:pPr>
              <a:buFont typeface="Arial" panose="020B0604020202020204" pitchFamily="34" charset="0"/>
              <a:buChar char="•"/>
            </a:pPr>
            <a:r>
              <a:rPr lang="he-IL" b="1" dirty="0"/>
              <a:t>מקודדים </a:t>
            </a:r>
            <a:r>
              <a:rPr lang="he-IL" b="1" dirty="0" err="1"/>
              <a:t>אוטואסוציאטיביים</a:t>
            </a:r>
            <a:r>
              <a:rPr lang="he-IL" b="1" dirty="0"/>
              <a:t> משתנים (</a:t>
            </a:r>
            <a:r>
              <a:rPr lang="en-US" b="1" dirty="0"/>
              <a:t>VAEs):</a:t>
            </a:r>
            <a:r>
              <a:rPr lang="en-US" dirty="0"/>
              <a:t> </a:t>
            </a:r>
            <a:r>
              <a:rPr lang="he-IL" dirty="0"/>
              <a:t>משמשים בעיקר ליצירת תמונות. </a:t>
            </a:r>
            <a:r>
              <a:rPr lang="en-US" dirty="0"/>
              <a:t>VAEs </a:t>
            </a:r>
            <a:r>
              <a:rPr lang="he-IL" dirty="0"/>
              <a:t>מייצרים תוצרים על בסיס ייצוג דחוס של נתוני הקלט.</a:t>
            </a:r>
          </a:p>
          <a:p>
            <a:pPr>
              <a:buFont typeface="Arial" panose="020B0604020202020204" pitchFamily="34" charset="0"/>
              <a:buChar char="•"/>
            </a:pPr>
            <a:r>
              <a:rPr lang="he-IL" b="1" dirty="0" err="1"/>
              <a:t>טרנספורמרים</a:t>
            </a:r>
            <a:r>
              <a:rPr lang="he-IL" b="1" dirty="0"/>
              <a:t> (</a:t>
            </a:r>
            <a:r>
              <a:rPr lang="en-US" b="1" dirty="0"/>
              <a:t>Transformers):</a:t>
            </a:r>
            <a:r>
              <a:rPr lang="en-US" dirty="0"/>
              <a:t> </a:t>
            </a:r>
            <a:r>
              <a:rPr lang="he-IL" dirty="0"/>
              <a:t>אידיאליים ליצירת טקסט ותוכן בשפה טבעית. מודלים כמו </a:t>
            </a:r>
            <a:r>
              <a:rPr lang="en-US" dirty="0"/>
              <a:t>GPT-3 </a:t>
            </a:r>
            <a:r>
              <a:rPr lang="he-IL" dirty="0"/>
              <a:t>ו-</a:t>
            </a:r>
            <a:r>
              <a:rPr lang="en-US" dirty="0"/>
              <a:t>GPT-4 </a:t>
            </a:r>
            <a:r>
              <a:rPr lang="he-IL" dirty="0"/>
              <a:t>נמצאים בשימוש נרחב במשימות של יצירת טקסט ובינה מלאכותית </a:t>
            </a:r>
            <a:r>
              <a:rPr lang="he-IL" dirty="0" err="1"/>
              <a:t>שיחתית</a:t>
            </a:r>
            <a:r>
              <a:rPr lang="he-IL" dirty="0"/>
              <a:t>.</a:t>
            </a:r>
          </a:p>
          <a:p>
            <a:pPr>
              <a:buFont typeface="Arial" panose="020B0604020202020204" pitchFamily="34" charset="0"/>
              <a:buChar char="•"/>
            </a:pPr>
            <a:r>
              <a:rPr lang="he-IL" b="1" dirty="0"/>
              <a:t>רשתות נוירונים חוזרות (</a:t>
            </a:r>
            <a:r>
              <a:rPr lang="en-US" b="1" dirty="0"/>
              <a:t>RNNs):</a:t>
            </a:r>
            <a:r>
              <a:rPr lang="en-US" dirty="0"/>
              <a:t> </a:t>
            </a:r>
            <a:r>
              <a:rPr lang="he-IL" dirty="0"/>
              <a:t>משמשות לעיתים קרובות ליצירת רצפים, כגון יצירת מוזיקה או חיזוי נתונים בסדרות זמן.</a:t>
            </a: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25</a:t>
            </a:fld>
            <a:endParaRPr lang="he-IL"/>
          </a:p>
        </p:txBody>
      </p:sp>
    </p:spTree>
    <p:extLst>
      <p:ext uri="{BB962C8B-B14F-4D97-AF65-F5344CB8AC3E}">
        <p14:creationId xmlns:p14="http://schemas.microsoft.com/office/powerpoint/2010/main" val="4042857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a:t>https://www.calibraint.com/blog/generative-ai-tech-stack-infrastructure</a:t>
            </a:r>
            <a:endParaRPr lang="he-IL"/>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26</a:t>
            </a:fld>
            <a:endParaRPr lang="he-IL"/>
          </a:p>
        </p:txBody>
      </p:sp>
    </p:spTree>
    <p:extLst>
      <p:ext uri="{BB962C8B-B14F-4D97-AF65-F5344CB8AC3E}">
        <p14:creationId xmlns:p14="http://schemas.microsoft.com/office/powerpoint/2010/main" val="369887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lvl="0" indent="-342900" algn="r" rtl="1">
              <a:lnSpc>
                <a:spcPct val="107000"/>
              </a:lnSpc>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רק בשנות ה-2000 המאוחרות, עם התפתחות </a:t>
            </a:r>
            <a:r>
              <a:rPr lang="he-IL"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הלמידה העמוקה</a:t>
            </a:r>
            <a:r>
              <a:rPr lang="he-IL" sz="1800" dirty="0">
                <a:effectLst/>
                <a:latin typeface="Calibri" panose="020F0502020204030204" pitchFamily="34" charset="0"/>
                <a:ea typeface="Calibri" panose="020F0502020204030204" pitchFamily="34" charset="0"/>
                <a:cs typeface="Arial" panose="020B0604020202020204" pitchFamily="34" charset="0"/>
              </a:rPr>
              <a:t>, החלו להופיע </a:t>
            </a:r>
            <a:r>
              <a:rPr lang="he-IL"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מודלים גנרטיביים</a:t>
            </a:r>
            <a:r>
              <a:rPr lang="he-IL" sz="1800" dirty="0">
                <a:effectLst/>
                <a:latin typeface="Calibri" panose="020F0502020204030204" pitchFamily="34" charset="0"/>
                <a:ea typeface="Calibri" panose="020F0502020204030204" pitchFamily="34" charset="0"/>
                <a:cs typeface="Arial" panose="020B0604020202020204" pitchFamily="34" charset="0"/>
              </a:rPr>
              <a:t> מתקדמים יותר ליצירת תמונות, טקסט, קול ווידאו.</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פריצת הדרך הגדולה הגיעה בשנות ה-20 של המאה ה-21. </a:t>
            </a:r>
            <a:r>
              <a:rPr lang="he-IL"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5"/>
              </a:rPr>
              <a:t>מודלי שפה גדולים</a:t>
            </a:r>
            <a:r>
              <a:rPr lang="he-IL" sz="1800" dirty="0">
                <a:effectLst/>
                <a:latin typeface="Calibri" panose="020F0502020204030204" pitchFamily="34" charset="0"/>
                <a:ea typeface="Calibri" panose="020F0502020204030204" pitchFamily="34" charset="0"/>
                <a:cs typeface="Arial" panose="020B0604020202020204" pitchFamily="34" charset="0"/>
              </a:rPr>
              <a:t> כמו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BERT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ו-</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GPT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אפשרו יצירת טקסט באיכות גבוהה מנתוני אימון גדולים. מודלים ויזואליים כמו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DALL-E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9"/>
              </a:rPr>
              <a:t>Midjourney</a:t>
            </a:r>
            <a:r>
              <a:rPr lang="en-US" sz="1800" dirty="0">
                <a:effectLst/>
                <a:latin typeface="Calibri" panose="020F0502020204030204" pitchFamily="34" charset="0"/>
                <a:ea typeface="Calibri" panose="020F0502020204030204" pitchFamily="34" charset="0"/>
                <a:cs typeface="Times New Roman" panose="02020603050405020304" pitchFamily="18" charset="0"/>
              </a:rPr>
              <a:t>, Leonardo.AI </a:t>
            </a:r>
            <a:r>
              <a:rPr lang="he-IL" sz="1800" dirty="0">
                <a:effectLst/>
                <a:latin typeface="Calibri" panose="020F0502020204030204" pitchFamily="34" charset="0"/>
                <a:ea typeface="Calibri" panose="020F0502020204030204" pitchFamily="34" charset="0"/>
                <a:cs typeface="Arial" panose="020B0604020202020204" pitchFamily="34" charset="0"/>
              </a:rPr>
              <a:t>ו-</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0"/>
              </a:rPr>
              <a:t>Stable Diffusion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err="1">
                <a:effectLst/>
                <a:latin typeface="Calibri" panose="020F0502020204030204" pitchFamily="34" charset="0"/>
                <a:ea typeface="Calibri" panose="020F0502020204030204" pitchFamily="34" charset="0"/>
                <a:cs typeface="Arial" panose="020B0604020202020204" pitchFamily="34" charset="0"/>
              </a:rPr>
              <a:t>איפשרו</a:t>
            </a:r>
            <a:r>
              <a:rPr lang="he-IL" sz="1800" dirty="0">
                <a:effectLst/>
                <a:latin typeface="Calibri" panose="020F0502020204030204" pitchFamily="34" charset="0"/>
                <a:ea typeface="Calibri" panose="020F0502020204030204" pitchFamily="34" charset="0"/>
                <a:cs typeface="Arial" panose="020B0604020202020204" pitchFamily="34" charset="0"/>
              </a:rPr>
              <a:t> יצירת איורים ואמנות מטקסט בלבד.</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כל מודל משתמש בארכיטקטורה שונה של רשתות נוירונים ובשיטות אימון שונות, מה שמשפיע על איכות התמונות, הסגנון והיכולות שלהם.</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התאפשר בעקבות התפתחות המחקר והתיאוריות וכמובן שילוב של התפתחות בעוד זירות – משאבים </a:t>
            </a:r>
            <a:r>
              <a:rPr lang="en-US" sz="1800" dirty="0">
                <a:effectLst/>
                <a:latin typeface="Calibri" panose="020F0502020204030204" pitchFamily="34" charset="0"/>
                <a:ea typeface="Calibri" panose="020F0502020204030204" pitchFamily="34" charset="0"/>
                <a:cs typeface="Times New Roman" panose="02020603050405020304" pitchFamily="18" charset="0"/>
              </a:rPr>
              <a:t>GPU</a:t>
            </a:r>
            <a:r>
              <a:rPr lang="he-IL" sz="1800" dirty="0">
                <a:effectLst/>
                <a:latin typeface="Calibri" panose="020F0502020204030204" pitchFamily="34" charset="0"/>
                <a:ea typeface="Calibri" panose="020F0502020204030204" pitchFamily="34" charset="0"/>
                <a:cs typeface="Arial" panose="020B0604020202020204" pitchFamily="34" charset="0"/>
              </a:rPr>
              <a:t>, זמינות נתונים שהאינטרנט נתן, מימון ושיתוף פעולה.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5</a:t>
            </a:fld>
            <a:endParaRPr lang="he-IL"/>
          </a:p>
        </p:txBody>
      </p:sp>
    </p:spTree>
    <p:extLst>
      <p:ext uri="{BB962C8B-B14F-4D97-AF65-F5344CB8AC3E}">
        <p14:creationId xmlns:p14="http://schemas.microsoft.com/office/powerpoint/2010/main" val="2654475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הדגש של אינטליגנציה מלאכותית מסורתית היה להבין איך משימות מסוימות מבוצעות ואז לבצע את אותן משימות עם עזרה של כלים. אינטליגנציה מלאכותית מסורתית היא פשוט השימוש באלגוריתמים או מודלים כדי לסייע במשימות שהוגדרו ידנית, כולל מודלים ייחודיים למשימות. דוגמות לשימושים של אינטליגנציה מלאכותית מסורתית כוללות אבחונים רפואיים, תחזוקה חזויה, ומערכות המלצה. השימוש בסטים של נתונים עם תוויות בכמויות מספקות מאפשר לאינטליגנציה מלאכותית מסורתית ללמוד ולזהות דפוסים, מה שהופך אותה מתאימה במיוחד ליישומים שבהם נדרשת דיוק גבוה ושקיפות.</a:t>
            </a:r>
          </a:p>
          <a:p>
            <a:r>
              <a:rPr lang="he-IL" dirty="0"/>
              <a:t> </a:t>
            </a: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6</a:t>
            </a:fld>
            <a:endParaRPr lang="he-IL"/>
          </a:p>
        </p:txBody>
      </p:sp>
    </p:spTree>
    <p:extLst>
      <p:ext uri="{BB962C8B-B14F-4D97-AF65-F5344CB8AC3E}">
        <p14:creationId xmlns:p14="http://schemas.microsoft.com/office/powerpoint/2010/main" val="64364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אינטליגנציה מלאכותית גנרטיבית, מצד שני, שואפת לסייע בתהליך היצירה עצמו, בין אם מדובר בטקסט, תמונות, אודיו או אפילו וידאו. תהליך זה משתמש בנתונים מתוך מערכי נתונים רחבים כדי ללמוד את התבניות. מודלים כמו רשתות אדוורסריאליות גנרטיביות</a:t>
            </a:r>
            <a:r>
              <a:rPr lang="en-US" sz="1200" dirty="0">
                <a:effectLst/>
                <a:latin typeface="Calibri" panose="020F0502020204030204" pitchFamily="34" charset="0"/>
                <a:ea typeface="Calibri" panose="020F0502020204030204" pitchFamily="34" charset="0"/>
                <a:cs typeface="Arial" panose="020B0604020202020204" pitchFamily="34" charset="0"/>
              </a:rPr>
              <a:t> (GANs), </a:t>
            </a:r>
            <a:r>
              <a:rPr lang="he-IL" sz="1200" dirty="0">
                <a:effectLst/>
                <a:latin typeface="Calibri" panose="020F0502020204030204" pitchFamily="34" charset="0"/>
                <a:ea typeface="Calibri" panose="020F0502020204030204" pitchFamily="34" charset="0"/>
                <a:cs typeface="Arial" panose="020B0604020202020204" pitchFamily="34" charset="0"/>
              </a:rPr>
              <a:t>אנקודרים ואריציוניים משתנים</a:t>
            </a:r>
            <a:r>
              <a:rPr lang="en-US" sz="1200" dirty="0">
                <a:effectLst/>
                <a:latin typeface="Calibri" panose="020F0502020204030204" pitchFamily="34" charset="0"/>
                <a:ea typeface="Calibri" panose="020F0502020204030204" pitchFamily="34" charset="0"/>
                <a:cs typeface="Arial" panose="020B0604020202020204" pitchFamily="34" charset="0"/>
              </a:rPr>
              <a:t> (VAEs) </a:t>
            </a:r>
            <a:r>
              <a:rPr lang="he-IL" sz="1200" dirty="0">
                <a:effectLst/>
                <a:latin typeface="Calibri" panose="020F0502020204030204" pitchFamily="34" charset="0"/>
                <a:ea typeface="Calibri" panose="020F0502020204030204" pitchFamily="34" charset="0"/>
                <a:cs typeface="Arial" panose="020B0604020202020204" pitchFamily="34" charset="0"/>
              </a:rPr>
              <a:t>וטרנספורמרים אפשרו את יצירת הפלטים המדויקים והמציאותיים בהקשרם. תחום השימושים שלה נפרש מיצירת אמנות, יצירת תוכן, ובניית סביבות וירטואליות ועד לגילוי תרופות</a:t>
            </a:r>
            <a:r>
              <a:rPr lang="en-US" sz="1200" dirty="0">
                <a:effectLst/>
                <a:latin typeface="Calibri" panose="020F050202020403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b="0" i="0" dirty="0">
                <a:solidFill>
                  <a:srgbClr val="202122"/>
                </a:solidFill>
                <a:effectLst/>
                <a:latin typeface="Arial" panose="020B0604020202020204" pitchFamily="34" charset="0"/>
              </a:rPr>
              <a:t>בעוד בינה מלאכותית "רגילה" לומדת לפתור בעיות מוגדרות, בינה מלאכותית יוצרת מסוגלת לייצר תוכן חדש לחלוטין - החל מטקסטים, דרך תמונות ועד מוזיקה ווידאו.</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7</a:t>
            </a:fld>
            <a:endParaRPr lang="he-IL"/>
          </a:p>
        </p:txBody>
      </p:sp>
    </p:spTree>
    <p:extLst>
      <p:ext uri="{BB962C8B-B14F-4D97-AF65-F5344CB8AC3E}">
        <p14:creationId xmlns:p14="http://schemas.microsoft.com/office/powerpoint/2010/main" val="225684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8</a:t>
            </a:fld>
            <a:endParaRPr lang="he-IL"/>
          </a:p>
        </p:txBody>
      </p:sp>
    </p:spTree>
    <p:extLst>
      <p:ext uri="{BB962C8B-B14F-4D97-AF65-F5344CB8AC3E}">
        <p14:creationId xmlns:p14="http://schemas.microsoft.com/office/powerpoint/2010/main" val="1997110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ההבדלים המרכזיים בין בינה מלאכותית מסורתית לבינה מלאכותית יוצרת הוא היכולת שלה להתמודד עם נתונים מורכבים ולא מובנים. בינה מלאכותית מסורתית מתאימה יותר לנתונים מובנים ולמשימות הדורשות קבלת החלטות מדויקת ודטרמיניסטית. היא נפוצה לשימוש בניתוח נתונים, חיזוי ומשימות אופטימיזציה. היא מסתמכת על כללים ואלגוריתמים מוגדרים מראש, מה שהופך אותה למתאימה יותר לתרחישים שבהם הכללים מוגדרים היטב והנתונים מובנים.</a:t>
            </a:r>
          </a:p>
          <a:p>
            <a:r>
              <a:rPr lang="he-IL" dirty="0"/>
              <a:t>בינה מלאכותית יוצרת מצטיינת בעיבוד והבנה של כמויות גדולות של נתונים לא מובנים, כמו תמונות, סרטונים וטקסט. היא יכולה לזהות דפוסים ולחלץ תובנות משמעותיות מנתונים אלו, מה שהופך אותה לאידיאלית למשימות כמו זיהוי תמונות, עיבוד שפה טבעית (</a:t>
            </a:r>
            <a:r>
              <a:rPr lang="en-US" dirty="0"/>
              <a:t>NLP) </a:t>
            </a:r>
            <a:r>
              <a:rPr lang="he-IL" dirty="0"/>
              <a:t>וניתוח סנטימנט.</a:t>
            </a:r>
          </a:p>
          <a:p>
            <a:r>
              <a:rPr lang="he-IL" dirty="0"/>
              <a:t>הבדל מרכזי נוסף בין בינה מלאכותית מסורתית לבינה מלאכותית יוצרת הוא יכולות הלמידה שלה. בינה מלאכותית מסורתית מסתמכת על כללים ואלגוריתמים מוגדרים מראש, מה שמגביל את יכולות הלמידה שלה. היא דורשת התערבות אנושית כדי לעדכן ולשנות את הכללים והאלגוריתמים בהתבסס על מידע חדש או תרחישים משתנים. בעוד שבינה מלאכותית מסורתית יכולה להיות יעילה בתרחישים מסוימים, היא עשויה שלא להיות זריזה או ניתנת להתאמה כמו בינה מלאכותית יוצרת.</a:t>
            </a:r>
          </a:p>
          <a:p>
            <a:r>
              <a:rPr lang="he-IL" dirty="0"/>
              <a:t>בינה מלאכותית יוצרת, לעומת זאת, יכולה ללמוד ולהשתפר עם הזמן באמצעות תהליך הנקרא למידה עמוקה. היא יכולה לנתח כמויות גדולות של נתונים, לזהות דפוסים ולבצע תחזיות על סמך ניתוח זה. זה הופך את הבינה המלאכותית היוצרת למתאימה מאוד ובעלת יכולת להתמודד עם תרחישים מורכבים ודינמיים.</a:t>
            </a:r>
          </a:p>
          <a:p>
            <a:endParaRPr lang="he-IL" dirty="0"/>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9</a:t>
            </a:fld>
            <a:endParaRPr lang="he-IL"/>
          </a:p>
        </p:txBody>
      </p:sp>
    </p:spTree>
    <p:extLst>
      <p:ext uri="{BB962C8B-B14F-4D97-AF65-F5344CB8AC3E}">
        <p14:creationId xmlns:p14="http://schemas.microsoft.com/office/powerpoint/2010/main" val="3147795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b="0" i="0" dirty="0">
                <a:effectLst/>
                <a:latin typeface="Manrope"/>
              </a:rPr>
              <a:t>Creating a generative AI model involves several steps, starting with defining the model’s purpose, gathering data, selecting the right algorithm (such as GANs), training the model, and fine-tuning it based on performance.</a:t>
            </a:r>
          </a:p>
          <a:p>
            <a:endParaRPr lang="he-IL" dirty="0"/>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10</a:t>
            </a:fld>
            <a:endParaRPr lang="he-IL"/>
          </a:p>
        </p:txBody>
      </p:sp>
    </p:spTree>
    <p:extLst>
      <p:ext uri="{BB962C8B-B14F-4D97-AF65-F5344CB8AC3E}">
        <p14:creationId xmlns:p14="http://schemas.microsoft.com/office/powerpoint/2010/main" val="901012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1.</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לפני שמתחילים בפיתוח הבינה המלאכותית, חשוב להגדיר את המטרה – האם רוצים לייצר טקסטים, ליצור תמונות או לפתח רעיונות חדשים? הגדרה ברורה של השימוש הרצוי מהווה מפת דרכים לכל התהליך.</a:t>
            </a:r>
          </a:p>
          <a:p>
            <a:endParaRPr lang="en-US" dirty="0"/>
          </a:p>
          <a:p>
            <a:r>
              <a:rPr lang="en-US" dirty="0"/>
              <a:t>2.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המודל שלך טוב כמו הנתונים שעליהם הוא מתאמן.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 יש הבדל משמעותי בין מודלים מסורתיים לגנרטיביים. במודלים מסורתיים, הדגש הוא על איכות. אנחנו צריכים נתונים נקיים, מתויגים ומייצגים. לרוב זה דורש עבודה ידנית לא פשוטה. לעומת זאת, במודלים גנרטיביים, הדגש הוא על כמות. אנחנו משתמשים במאגרי מידע עצומים, לרוב לא מתויגים, ונותנים למודל ללמוד בעצמו. חשוב לזכור שמעל 80% מזמנו של מדען נתונים מושקע בהכנת הנתונים, אז אל תזלזלו בשלב הזה."</a:t>
            </a:r>
          </a:p>
        </p:txBody>
      </p:sp>
      <p:sp>
        <p:nvSpPr>
          <p:cNvPr id="4" name="מציין מיקום של מספר שקופית 3"/>
          <p:cNvSpPr>
            <a:spLocks noGrp="1"/>
          </p:cNvSpPr>
          <p:nvPr>
            <p:ph type="sldNum" sz="quarter" idx="5"/>
          </p:nvPr>
        </p:nvSpPr>
        <p:spPr/>
        <p:txBody>
          <a:bodyPr/>
          <a:lstStyle/>
          <a:p>
            <a:fld id="{C7DFCCFC-4C3F-4167-B0FD-EC1590924898}" type="slidenum">
              <a:rPr lang="he-IL" smtClean="0"/>
              <a:t>11</a:t>
            </a:fld>
            <a:endParaRPr lang="he-IL"/>
          </a:p>
        </p:txBody>
      </p:sp>
    </p:spTree>
    <p:extLst>
      <p:ext uri="{BB962C8B-B14F-4D97-AF65-F5344CB8AC3E}">
        <p14:creationId xmlns:p14="http://schemas.microsoft.com/office/powerpoint/2010/main" val="3329813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677520"/>
            <a:ext cx="509436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ITLE_AND_BODY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_AND_BODY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195" name="PlaceHolder 1"/>
          <p:cNvSpPr>
            <a:spLocks noGrp="1"/>
          </p:cNvSpPr>
          <p:nvPr>
            <p:ph type="title"/>
          </p:nvPr>
        </p:nvSpPr>
        <p:spPr>
          <a:xfrm>
            <a:off x="713160" y="677520"/>
            <a:ext cx="509436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9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226" name="PlaceHolder 1"/>
          <p:cNvSpPr>
            <a:spLocks noGrp="1"/>
          </p:cNvSpPr>
          <p:nvPr>
            <p:ph type="title"/>
          </p:nvPr>
        </p:nvSpPr>
        <p:spPr>
          <a:xfrm>
            <a:off x="713160" y="677520"/>
            <a:ext cx="509436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2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22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SECTION_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373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713160" y="677520"/>
            <a:ext cx="509436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3">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ITLE_ONLY_4">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21.xml"/><Relationship Id="rId1" Type="http://schemas.openxmlformats.org/officeDocument/2006/relationships/slideLayout" Target="../slideLayouts/slideLayout2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7.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28.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9.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1.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2.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1155960"/>
            <a:ext cx="4160520" cy="2385360"/>
          </a:xfrm>
          <a:prstGeom prst="rect">
            <a:avLst/>
          </a:prstGeom>
          <a:noFill/>
          <a:ln w="0">
            <a:noFill/>
          </a:ln>
        </p:spPr>
        <p:txBody>
          <a:bodyPr lIns="91440" tIns="91440" rIns="91440" bIns="91440" anchor="b">
            <a:noAutofit/>
          </a:bodyPr>
          <a:lstStyle/>
          <a:p>
            <a:pPr indent="0">
              <a:buNone/>
            </a:pPr>
            <a:r>
              <a:rPr lang="fr-FR" sz="3600" b="0" strike="noStrike" spc="-1">
                <a:solidFill>
                  <a:schemeClr val="dk1"/>
                </a:solidFill>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72" name="Google Shape;155;p19"/>
          <p:cNvGrpSpPr/>
          <p:nvPr/>
        </p:nvGrpSpPr>
        <p:grpSpPr>
          <a:xfrm>
            <a:off x="-145080" y="-504000"/>
            <a:ext cx="9434160" cy="6151320"/>
            <a:chOff x="-145080" y="-504000"/>
            <a:chExt cx="9434160" cy="6151320"/>
          </a:xfrm>
        </p:grpSpPr>
        <p:sp>
          <p:nvSpPr>
            <p:cNvPr id="73" name="Google Shape;156;p19"/>
            <p:cNvSpPr/>
            <p:nvPr/>
          </p:nvSpPr>
          <p:spPr>
            <a:xfrm rot="10800000" flipH="1">
              <a:off x="534240" y="4679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 name="Google Shape;157;p19"/>
            <p:cNvSpPr/>
            <p:nvPr/>
          </p:nvSpPr>
          <p:spPr>
            <a:xfrm>
              <a:off x="-145080" y="3924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 name="Google Shape;158;p19"/>
            <p:cNvSpPr/>
            <p:nvPr/>
          </p:nvSpPr>
          <p:spPr>
            <a:xfrm>
              <a:off x="-145080" y="44197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 name="Google Shape;159;p19"/>
            <p:cNvSpPr/>
            <p:nvPr/>
          </p:nvSpPr>
          <p:spPr>
            <a:xfrm flipH="1">
              <a:off x="8430120" y="46443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 name="Google Shape;160;p19"/>
            <p:cNvSpPr/>
            <p:nvPr/>
          </p:nvSpPr>
          <p:spPr>
            <a:xfrm rot="10800000" flipH="1">
              <a:off x="-126000" y="-4280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 name="Google Shape;161;p19"/>
            <p:cNvSpPr/>
            <p:nvPr/>
          </p:nvSpPr>
          <p:spPr>
            <a:xfrm flipH="1">
              <a:off x="7769880" y="-5040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9" name="Google Shape;162;p19"/>
            <p:cNvSpPr/>
            <p:nvPr/>
          </p:nvSpPr>
          <p:spPr>
            <a:xfrm rot="10800000">
              <a:off x="8450640" y="251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 name="Google Shape;163;p19"/>
            <p:cNvSpPr/>
            <p:nvPr/>
          </p:nvSpPr>
          <p:spPr>
            <a:xfrm rot="10800000">
              <a:off x="8450640" y="-244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81" name="PlaceHolder 1"/>
          <p:cNvSpPr>
            <a:spLocks noGrp="1"/>
          </p:cNvSpPr>
          <p:nvPr>
            <p:ph type="title"/>
          </p:nvPr>
        </p:nvSpPr>
        <p:spPr>
          <a:xfrm>
            <a:off x="720000" y="1270440"/>
            <a:ext cx="3777120" cy="170928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82" name="PlaceHolder 2"/>
          <p:cNvSpPr>
            <a:spLocks noGrp="1"/>
          </p:cNvSpPr>
          <p:nvPr>
            <p:ph type="body"/>
          </p:nvPr>
        </p:nvSpPr>
        <p:spPr>
          <a:xfrm>
            <a:off x="5122080" y="1060200"/>
            <a:ext cx="3108960" cy="3108960"/>
          </a:xfrm>
          <a:prstGeom prst="rect">
            <a:avLst/>
          </a:prstGeom>
          <a:noFill/>
          <a:ln w="0">
            <a:noFill/>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83" name="Google Shape;168;p20"/>
          <p:cNvGrpSpPr/>
          <p:nvPr/>
        </p:nvGrpSpPr>
        <p:grpSpPr>
          <a:xfrm>
            <a:off x="-247320" y="-445680"/>
            <a:ext cx="9637920" cy="6029280"/>
            <a:chOff x="-247320" y="-445680"/>
            <a:chExt cx="9637920" cy="6029280"/>
          </a:xfrm>
        </p:grpSpPr>
        <p:sp>
          <p:nvSpPr>
            <p:cNvPr id="84" name="Google Shape;169;p20"/>
            <p:cNvSpPr/>
            <p:nvPr/>
          </p:nvSpPr>
          <p:spPr>
            <a:xfrm>
              <a:off x="-125640" y="44532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5" name="Google Shape;170;p20"/>
            <p:cNvSpPr/>
            <p:nvPr/>
          </p:nvSpPr>
          <p:spPr>
            <a:xfrm flipH="1">
              <a:off x="8551800" y="4119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6" name="Google Shape;171;p20"/>
            <p:cNvSpPr/>
            <p:nvPr/>
          </p:nvSpPr>
          <p:spPr>
            <a:xfrm flipH="1">
              <a:off x="8011080" y="4615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 name="Google Shape;172;p20"/>
            <p:cNvSpPr/>
            <p:nvPr/>
          </p:nvSpPr>
          <p:spPr>
            <a:xfrm rot="10800000" flipH="1">
              <a:off x="-247680" y="500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8" name="Google Shape;173;p20"/>
            <p:cNvSpPr/>
            <p:nvPr/>
          </p:nvSpPr>
          <p:spPr>
            <a:xfrm rot="10800000" flipH="1">
              <a:off x="293040" y="-4456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9" name="Google Shape;174;p20"/>
            <p:cNvSpPr/>
            <p:nvPr/>
          </p:nvSpPr>
          <p:spPr>
            <a:xfrm rot="10800000">
              <a:off x="8431200" y="-403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0" name="Google Shape;175;p20"/>
            <p:cNvSpPr/>
            <p:nvPr/>
          </p:nvSpPr>
          <p:spPr>
            <a:xfrm>
              <a:off x="-125640" y="39967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1" name="Google Shape;176;p20"/>
            <p:cNvSpPr/>
            <p:nvPr/>
          </p:nvSpPr>
          <p:spPr>
            <a:xfrm>
              <a:off x="8430840" y="468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92" name="PlaceHolder 1"/>
          <p:cNvSpPr>
            <a:spLocks noGrp="1"/>
          </p:cNvSpPr>
          <p:nvPr>
            <p:ph type="title"/>
          </p:nvPr>
        </p:nvSpPr>
        <p:spPr>
          <a:xfrm>
            <a:off x="720000" y="1637640"/>
            <a:ext cx="3597480" cy="106272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96" name="Google Shape;180;p21"/>
          <p:cNvGrpSpPr/>
          <p:nvPr/>
        </p:nvGrpSpPr>
        <p:grpSpPr>
          <a:xfrm>
            <a:off x="-247320" y="-445680"/>
            <a:ext cx="9638640" cy="6029280"/>
            <a:chOff x="-247320" y="-445680"/>
            <a:chExt cx="9638640" cy="6029280"/>
          </a:xfrm>
        </p:grpSpPr>
        <p:sp>
          <p:nvSpPr>
            <p:cNvPr id="97" name="Google Shape;181;p21"/>
            <p:cNvSpPr/>
            <p:nvPr/>
          </p:nvSpPr>
          <p:spPr>
            <a:xfrm flipH="1">
              <a:off x="8430120" y="44532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 name="Google Shape;182;p21"/>
            <p:cNvSpPr/>
            <p:nvPr/>
          </p:nvSpPr>
          <p:spPr>
            <a:xfrm>
              <a:off x="-24732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 name="Google Shape;183;p21"/>
            <p:cNvSpPr/>
            <p:nvPr/>
          </p:nvSpPr>
          <p:spPr>
            <a:xfrm>
              <a:off x="29340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0" name="Google Shape;184;p21"/>
            <p:cNvSpPr/>
            <p:nvPr/>
          </p:nvSpPr>
          <p:spPr>
            <a:xfrm rot="10800000">
              <a:off x="8552880" y="50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1" name="Google Shape;185;p21"/>
            <p:cNvSpPr/>
            <p:nvPr/>
          </p:nvSpPr>
          <p:spPr>
            <a:xfrm rot="10800000">
              <a:off x="8012160" y="-44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186;p21"/>
            <p:cNvSpPr/>
            <p:nvPr/>
          </p:nvSpPr>
          <p:spPr>
            <a:xfrm rot="10800000" flipH="1">
              <a:off x="-126000" y="-403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187;p21"/>
            <p:cNvSpPr/>
            <p:nvPr/>
          </p:nvSpPr>
          <p:spPr>
            <a:xfrm flipH="1">
              <a:off x="8430120" y="39967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4" name="Google Shape;188;p21"/>
            <p:cNvSpPr/>
            <p:nvPr/>
          </p:nvSpPr>
          <p:spPr>
            <a:xfrm flipH="1">
              <a:off x="-126360" y="468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05" name="PlaceHolder 1"/>
          <p:cNvSpPr>
            <a:spLocks noGrp="1"/>
          </p:cNvSpPr>
          <p:nvPr>
            <p:ph type="title"/>
          </p:nvPr>
        </p:nvSpPr>
        <p:spPr>
          <a:xfrm>
            <a:off x="4837320" y="1796400"/>
            <a:ext cx="3593160" cy="64440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06" name="Google Shape;192;p22"/>
          <p:cNvGrpSpPr/>
          <p:nvPr/>
        </p:nvGrpSpPr>
        <p:grpSpPr>
          <a:xfrm>
            <a:off x="-247320" y="-445680"/>
            <a:ext cx="9638640" cy="6029280"/>
            <a:chOff x="-247320" y="-445680"/>
            <a:chExt cx="9638640" cy="6029280"/>
          </a:xfrm>
        </p:grpSpPr>
        <p:sp>
          <p:nvSpPr>
            <p:cNvPr id="107" name="Google Shape;193;p22"/>
            <p:cNvSpPr/>
            <p:nvPr/>
          </p:nvSpPr>
          <p:spPr>
            <a:xfrm>
              <a:off x="-24732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8" name="Google Shape;194;p22"/>
            <p:cNvSpPr/>
            <p:nvPr/>
          </p:nvSpPr>
          <p:spPr>
            <a:xfrm>
              <a:off x="29340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9" name="Google Shape;195;p22"/>
            <p:cNvSpPr/>
            <p:nvPr/>
          </p:nvSpPr>
          <p:spPr>
            <a:xfrm flipH="1">
              <a:off x="8551800" y="4119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 name="Google Shape;196;p22"/>
            <p:cNvSpPr/>
            <p:nvPr/>
          </p:nvSpPr>
          <p:spPr>
            <a:xfrm flipH="1">
              <a:off x="8011080" y="4615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 name="Google Shape;197;p22"/>
            <p:cNvSpPr/>
            <p:nvPr/>
          </p:nvSpPr>
          <p:spPr>
            <a:xfrm rot="10800000" flipH="1">
              <a:off x="-247680" y="500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 name="Google Shape;198;p22"/>
            <p:cNvSpPr/>
            <p:nvPr/>
          </p:nvSpPr>
          <p:spPr>
            <a:xfrm rot="10800000" flipH="1">
              <a:off x="293040" y="-4456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 name="Google Shape;199;p22"/>
            <p:cNvSpPr/>
            <p:nvPr/>
          </p:nvSpPr>
          <p:spPr>
            <a:xfrm rot="10800000">
              <a:off x="8552880" y="50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4" name="Google Shape;200;p22"/>
            <p:cNvSpPr/>
            <p:nvPr/>
          </p:nvSpPr>
          <p:spPr>
            <a:xfrm rot="10800000">
              <a:off x="8012160" y="-44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1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16" name="PlaceHolder 2"/>
          <p:cNvSpPr>
            <a:spLocks noGrp="1"/>
          </p:cNvSpPr>
          <p:nvPr>
            <p:ph type="body"/>
          </p:nvPr>
        </p:nvSpPr>
        <p:spPr>
          <a:xfrm>
            <a:off x="720000" y="1215720"/>
            <a:ext cx="7703640" cy="102168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17" name="Google Shape;204;p23"/>
          <p:cNvGrpSpPr/>
          <p:nvPr/>
        </p:nvGrpSpPr>
        <p:grpSpPr>
          <a:xfrm>
            <a:off x="-534960" y="-37440"/>
            <a:ext cx="10207440" cy="5621040"/>
            <a:chOff x="-534960" y="-37440"/>
            <a:chExt cx="10207440" cy="5621040"/>
          </a:xfrm>
        </p:grpSpPr>
        <p:sp>
          <p:nvSpPr>
            <p:cNvPr id="118" name="Google Shape;205;p23"/>
            <p:cNvSpPr/>
            <p:nvPr/>
          </p:nvSpPr>
          <p:spPr>
            <a:xfrm>
              <a:off x="-12564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9" name="Google Shape;206;p23"/>
            <p:cNvSpPr/>
            <p:nvPr/>
          </p:nvSpPr>
          <p:spPr>
            <a:xfrm>
              <a:off x="-53496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0" name="Google Shape;207;p23"/>
            <p:cNvSpPr/>
            <p:nvPr/>
          </p:nvSpPr>
          <p:spPr>
            <a:xfrm rot="10800000">
              <a:off x="8834040" y="-374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 name="Google Shape;208;p23"/>
            <p:cNvSpPr/>
            <p:nvPr/>
          </p:nvSpPr>
          <p:spPr>
            <a:xfrm rot="10800000">
              <a:off x="8431200" y="4194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 name="Google Shape;209;p23"/>
            <p:cNvSpPr/>
            <p:nvPr/>
          </p:nvSpPr>
          <p:spPr>
            <a:xfrm flipH="1">
              <a:off x="8423280" y="4119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 name="Google Shape;210;p23"/>
            <p:cNvSpPr/>
            <p:nvPr/>
          </p:nvSpPr>
          <p:spPr>
            <a:xfrm flipH="1">
              <a:off x="8832960" y="4615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 name="Google Shape;211;p23"/>
            <p:cNvSpPr/>
            <p:nvPr/>
          </p:nvSpPr>
          <p:spPr>
            <a:xfrm rot="10800000" flipH="1">
              <a:off x="-528840" y="-37440"/>
              <a:ext cx="838440" cy="967680"/>
            </a:xfrm>
            <a:custGeom>
              <a:avLst/>
              <a:gdLst>
                <a:gd name="textAreaLeft" fmla="*/ 360 w 838440"/>
                <a:gd name="textAreaRight" fmla="*/ 83916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 name="Google Shape;212;p23"/>
            <p:cNvSpPr/>
            <p:nvPr/>
          </p:nvSpPr>
          <p:spPr>
            <a:xfrm rot="10800000" flipH="1">
              <a:off x="-126000" y="4194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27" name="PlaceHolder 2"/>
          <p:cNvSpPr>
            <a:spLocks noGrp="1"/>
          </p:cNvSpPr>
          <p:nvPr>
            <p:ph type="body"/>
          </p:nvPr>
        </p:nvSpPr>
        <p:spPr>
          <a:xfrm>
            <a:off x="720000" y="1215720"/>
            <a:ext cx="7703640" cy="3144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28" name="Google Shape;216;p24"/>
          <p:cNvGrpSpPr/>
          <p:nvPr/>
        </p:nvGrpSpPr>
        <p:grpSpPr>
          <a:xfrm>
            <a:off x="-310320" y="3500640"/>
            <a:ext cx="9764280" cy="2328120"/>
            <a:chOff x="-310320" y="3500640"/>
            <a:chExt cx="9764280" cy="2328120"/>
          </a:xfrm>
        </p:grpSpPr>
        <p:sp>
          <p:nvSpPr>
            <p:cNvPr id="129" name="Google Shape;217;p24"/>
            <p:cNvSpPr/>
            <p:nvPr/>
          </p:nvSpPr>
          <p:spPr>
            <a:xfrm rot="10800000" flipH="1">
              <a:off x="927000" y="46303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0" name="Google Shape;218;p24"/>
            <p:cNvSpPr/>
            <p:nvPr/>
          </p:nvSpPr>
          <p:spPr>
            <a:xfrm rot="10800000" flipH="1">
              <a:off x="272520" y="48610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1" name="Google Shape;219;p24"/>
            <p:cNvSpPr/>
            <p:nvPr/>
          </p:nvSpPr>
          <p:spPr>
            <a:xfrm>
              <a:off x="-310320" y="3996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2" name="Google Shape;220;p24"/>
            <p:cNvSpPr/>
            <p:nvPr/>
          </p:nvSpPr>
          <p:spPr>
            <a:xfrm>
              <a:off x="-125640" y="3500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3" name="Google Shape;221;p24"/>
            <p:cNvSpPr/>
            <p:nvPr/>
          </p:nvSpPr>
          <p:spPr>
            <a:xfrm flipH="1">
              <a:off x="8615160" y="39963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4" name="Google Shape;222;p24"/>
            <p:cNvSpPr/>
            <p:nvPr/>
          </p:nvSpPr>
          <p:spPr>
            <a:xfrm flipH="1">
              <a:off x="8423280" y="3500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 name="Google Shape;223;p24"/>
            <p:cNvSpPr/>
            <p:nvPr/>
          </p:nvSpPr>
          <p:spPr>
            <a:xfrm rot="10800000">
              <a:off x="7378200" y="46303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6" name="Google Shape;224;p24"/>
            <p:cNvSpPr/>
            <p:nvPr/>
          </p:nvSpPr>
          <p:spPr>
            <a:xfrm rot="10800000">
              <a:off x="8032680" y="4861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3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38" name="Google Shape;231;p25"/>
          <p:cNvGrpSpPr/>
          <p:nvPr/>
        </p:nvGrpSpPr>
        <p:grpSpPr>
          <a:xfrm>
            <a:off x="-655560" y="3436920"/>
            <a:ext cx="10454760" cy="2310840"/>
            <a:chOff x="-655560" y="3436920"/>
            <a:chExt cx="10454760" cy="2310840"/>
          </a:xfrm>
        </p:grpSpPr>
        <p:sp>
          <p:nvSpPr>
            <p:cNvPr id="139" name="Google Shape;232;p25"/>
            <p:cNvSpPr/>
            <p:nvPr/>
          </p:nvSpPr>
          <p:spPr>
            <a:xfrm rot="10800000" flipH="1">
              <a:off x="-137160" y="3436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0" name="Google Shape;233;p25"/>
            <p:cNvSpPr/>
            <p:nvPr/>
          </p:nvSpPr>
          <p:spPr>
            <a:xfrm>
              <a:off x="183240" y="4541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1" name="Google Shape;234;p25"/>
            <p:cNvSpPr/>
            <p:nvPr/>
          </p:nvSpPr>
          <p:spPr>
            <a:xfrm rot="10800000" flipH="1">
              <a:off x="-655920" y="3903480"/>
              <a:ext cx="838440" cy="967680"/>
            </a:xfrm>
            <a:custGeom>
              <a:avLst/>
              <a:gdLst>
                <a:gd name="textAreaLeft" fmla="*/ 360 w 838440"/>
                <a:gd name="textAreaRight" fmla="*/ 83916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2" name="Google Shape;235;p25"/>
            <p:cNvSpPr/>
            <p:nvPr/>
          </p:nvSpPr>
          <p:spPr>
            <a:xfrm rot="10800000">
              <a:off x="8442360" y="3436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3" name="Google Shape;236;p25"/>
            <p:cNvSpPr/>
            <p:nvPr/>
          </p:nvSpPr>
          <p:spPr>
            <a:xfrm flipH="1">
              <a:off x="8121240" y="45410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4" name="Google Shape;237;p25"/>
            <p:cNvSpPr/>
            <p:nvPr/>
          </p:nvSpPr>
          <p:spPr>
            <a:xfrm rot="10800000">
              <a:off x="8960760" y="39034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5" name="Google Shape;238;p25"/>
            <p:cNvSpPr/>
            <p:nvPr/>
          </p:nvSpPr>
          <p:spPr>
            <a:xfrm rot="10800000">
              <a:off x="7719120" y="4780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 name="Google Shape;239;p25"/>
            <p:cNvSpPr/>
            <p:nvPr/>
          </p:nvSpPr>
          <p:spPr>
            <a:xfrm rot="10800000">
              <a:off x="586800" y="4780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48" name="Google Shape;244;p26"/>
          <p:cNvGrpSpPr/>
          <p:nvPr/>
        </p:nvGrpSpPr>
        <p:grpSpPr>
          <a:xfrm>
            <a:off x="-512280" y="-358200"/>
            <a:ext cx="10169640" cy="5930280"/>
            <a:chOff x="-512280" y="-358200"/>
            <a:chExt cx="10169640" cy="5930280"/>
          </a:xfrm>
        </p:grpSpPr>
        <p:sp>
          <p:nvSpPr>
            <p:cNvPr id="149" name="Google Shape;245;p26"/>
            <p:cNvSpPr/>
            <p:nvPr/>
          </p:nvSpPr>
          <p:spPr>
            <a:xfrm flipH="1">
              <a:off x="8430120" y="40741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 name="Google Shape;246;p26"/>
            <p:cNvSpPr/>
            <p:nvPr/>
          </p:nvSpPr>
          <p:spPr>
            <a:xfrm rot="10800000">
              <a:off x="8818920" y="1832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 name="Google Shape;247;p26"/>
            <p:cNvSpPr/>
            <p:nvPr/>
          </p:nvSpPr>
          <p:spPr>
            <a:xfrm rot="10800000">
              <a:off x="8011800" y="46044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 name="Google Shape;248;p26"/>
            <p:cNvSpPr/>
            <p:nvPr/>
          </p:nvSpPr>
          <p:spPr>
            <a:xfrm flipH="1">
              <a:off x="8430120" y="-3582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 name="Google Shape;249;p26"/>
            <p:cNvSpPr/>
            <p:nvPr/>
          </p:nvSpPr>
          <p:spPr>
            <a:xfrm>
              <a:off x="-124200" y="40741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 name="Google Shape;250;p26"/>
            <p:cNvSpPr/>
            <p:nvPr/>
          </p:nvSpPr>
          <p:spPr>
            <a:xfrm rot="10800000" flipH="1">
              <a:off x="-512640" y="183240"/>
              <a:ext cx="838440" cy="967680"/>
            </a:xfrm>
            <a:custGeom>
              <a:avLst/>
              <a:gdLst>
                <a:gd name="textAreaLeft" fmla="*/ 360 w 838440"/>
                <a:gd name="textAreaRight" fmla="*/ 83916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5" name="Google Shape;251;p26"/>
            <p:cNvSpPr/>
            <p:nvPr/>
          </p:nvSpPr>
          <p:spPr>
            <a:xfrm rot="10800000" flipH="1">
              <a:off x="294840" y="46044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6" name="Google Shape;252;p26"/>
            <p:cNvSpPr/>
            <p:nvPr/>
          </p:nvSpPr>
          <p:spPr>
            <a:xfrm>
              <a:off x="-124200" y="-3582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5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58" name="Google Shape;261;p27"/>
          <p:cNvGrpSpPr/>
          <p:nvPr/>
        </p:nvGrpSpPr>
        <p:grpSpPr>
          <a:xfrm>
            <a:off x="-519480" y="2675160"/>
            <a:ext cx="10224360" cy="2743920"/>
            <a:chOff x="-519480" y="2675160"/>
            <a:chExt cx="10224360" cy="2743920"/>
          </a:xfrm>
        </p:grpSpPr>
        <p:sp>
          <p:nvSpPr>
            <p:cNvPr id="159" name="Google Shape;262;p27"/>
            <p:cNvSpPr/>
            <p:nvPr/>
          </p:nvSpPr>
          <p:spPr>
            <a:xfrm rot="10800000" flipH="1">
              <a:off x="-119160" y="30852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0" name="Google Shape;263;p27"/>
            <p:cNvSpPr/>
            <p:nvPr/>
          </p:nvSpPr>
          <p:spPr>
            <a:xfrm rot="10800000" flipH="1">
              <a:off x="-519840" y="2675160"/>
              <a:ext cx="838440" cy="967680"/>
            </a:xfrm>
            <a:custGeom>
              <a:avLst/>
              <a:gdLst>
                <a:gd name="textAreaLeft" fmla="*/ 360 w 838440"/>
                <a:gd name="textAreaRight" fmla="*/ 83916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 name="Google Shape;264;p27"/>
            <p:cNvSpPr/>
            <p:nvPr/>
          </p:nvSpPr>
          <p:spPr>
            <a:xfrm>
              <a:off x="-519480" y="395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2" name="Google Shape;265;p27"/>
            <p:cNvSpPr/>
            <p:nvPr/>
          </p:nvSpPr>
          <p:spPr>
            <a:xfrm>
              <a:off x="21240" y="44514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3" name="Google Shape;266;p27"/>
            <p:cNvSpPr/>
            <p:nvPr/>
          </p:nvSpPr>
          <p:spPr>
            <a:xfrm rot="10800000">
              <a:off x="8465400" y="30852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4" name="Google Shape;267;p27"/>
            <p:cNvSpPr/>
            <p:nvPr/>
          </p:nvSpPr>
          <p:spPr>
            <a:xfrm rot="10800000">
              <a:off x="8866440" y="26751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5" name="Google Shape;268;p27"/>
            <p:cNvSpPr/>
            <p:nvPr/>
          </p:nvSpPr>
          <p:spPr>
            <a:xfrm flipH="1">
              <a:off x="8865360" y="39556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6" name="Google Shape;269;p27"/>
            <p:cNvSpPr/>
            <p:nvPr/>
          </p:nvSpPr>
          <p:spPr>
            <a:xfrm flipH="1">
              <a:off x="8324640" y="44514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6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68" name="Google Shape;280;p28"/>
          <p:cNvGrpSpPr/>
          <p:nvPr/>
        </p:nvGrpSpPr>
        <p:grpSpPr>
          <a:xfrm>
            <a:off x="-266400" y="3341880"/>
            <a:ext cx="9676800" cy="2320920"/>
            <a:chOff x="-266400" y="3341880"/>
            <a:chExt cx="9676800" cy="2320920"/>
          </a:xfrm>
        </p:grpSpPr>
        <p:sp>
          <p:nvSpPr>
            <p:cNvPr id="169" name="Google Shape;281;p28"/>
            <p:cNvSpPr/>
            <p:nvPr/>
          </p:nvSpPr>
          <p:spPr>
            <a:xfrm flipH="1">
              <a:off x="7440840" y="46951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0" name="Google Shape;282;p28"/>
            <p:cNvSpPr/>
            <p:nvPr/>
          </p:nvSpPr>
          <p:spPr>
            <a:xfrm>
              <a:off x="863640" y="46951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1" name="Google Shape;283;p28"/>
            <p:cNvSpPr/>
            <p:nvPr/>
          </p:nvSpPr>
          <p:spPr>
            <a:xfrm rot="10800000" flipH="1">
              <a:off x="-266760" y="40291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2" name="Google Shape;284;p28"/>
            <p:cNvSpPr/>
            <p:nvPr/>
          </p:nvSpPr>
          <p:spPr>
            <a:xfrm>
              <a:off x="153000" y="45244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3" name="Google Shape;285;p28"/>
            <p:cNvSpPr/>
            <p:nvPr/>
          </p:nvSpPr>
          <p:spPr>
            <a:xfrm rot="10800000" flipH="1">
              <a:off x="-151560" y="33418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4" name="Google Shape;286;p28"/>
            <p:cNvSpPr/>
            <p:nvPr/>
          </p:nvSpPr>
          <p:spPr>
            <a:xfrm rot="10800000">
              <a:off x="8571960" y="40291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5" name="Google Shape;287;p28"/>
            <p:cNvSpPr/>
            <p:nvPr/>
          </p:nvSpPr>
          <p:spPr>
            <a:xfrm flipH="1">
              <a:off x="8151840" y="45244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6" name="Google Shape;288;p28"/>
            <p:cNvSpPr/>
            <p:nvPr/>
          </p:nvSpPr>
          <p:spPr>
            <a:xfrm rot="10800000">
              <a:off x="8456760" y="33418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7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1774080"/>
            <a:ext cx="4675680" cy="1097640"/>
          </a:xfrm>
          <a:prstGeom prst="rect">
            <a:avLst/>
          </a:prstGeom>
          <a:noFill/>
          <a:ln w="0">
            <a:noFill/>
          </a:ln>
        </p:spPr>
        <p:txBody>
          <a:bodyPr lIns="91440" tIns="91440" rIns="91440" bIns="91440" anchor="b">
            <a:noAutofit/>
          </a:bodyPr>
          <a:lstStyle/>
          <a:p>
            <a:pPr indent="0">
              <a:lnSpc>
                <a:spcPct val="100000"/>
              </a:lnSpc>
              <a:buNone/>
            </a:pPr>
            <a:r>
              <a:rPr lang="fr-FR" sz="6000" b="1" strike="noStrike" spc="-1">
                <a:solidFill>
                  <a:schemeClr val="dk1"/>
                </a:solidFill>
                <a:latin typeface="Outfit"/>
                <a:ea typeface="Outfit"/>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8" name="PlaceHolder 1"/>
          <p:cNvSpPr>
            <a:spLocks noGrp="1"/>
          </p:cNvSpPr>
          <p:nvPr>
            <p:ph type="title"/>
          </p:nvPr>
        </p:nvSpPr>
        <p:spPr>
          <a:xfrm>
            <a:off x="4352040" y="638280"/>
            <a:ext cx="4078440" cy="768600"/>
          </a:xfrm>
          <a:prstGeom prst="rect">
            <a:avLst/>
          </a:prstGeom>
          <a:noFill/>
          <a:ln w="0">
            <a:noFill/>
          </a:ln>
        </p:spPr>
        <p:txBody>
          <a:bodyPr lIns="91440" tIns="91440" rIns="91440" bIns="91440" anchor="b">
            <a:noAutofit/>
          </a:bodyPr>
          <a:lstStyle/>
          <a:p>
            <a:pPr indent="0">
              <a:lnSpc>
                <a:spcPct val="100000"/>
              </a:lnSpc>
              <a:buNone/>
            </a:pPr>
            <a:r>
              <a:rPr lang="fr-FR" sz="4500" b="1" strike="noStrike" spc="-1">
                <a:solidFill>
                  <a:schemeClr val="dk1"/>
                </a:solidFill>
                <a:latin typeface="Outfit"/>
                <a:ea typeface="Outfit"/>
              </a:rPr>
              <a:t>xx%</a:t>
            </a:r>
            <a:endParaRPr lang="fr-FR" sz="4500" b="0" strike="noStrike" spc="-1">
              <a:solidFill>
                <a:schemeClr val="dk1"/>
              </a:solidFill>
              <a:latin typeface="Arial"/>
            </a:endParaRPr>
          </a:p>
        </p:txBody>
      </p:sp>
      <p:sp>
        <p:nvSpPr>
          <p:cNvPr id="179" name="PlaceHolder 2"/>
          <p:cNvSpPr>
            <a:spLocks noGrp="1"/>
          </p:cNvSpPr>
          <p:nvPr>
            <p:ph type="title"/>
          </p:nvPr>
        </p:nvSpPr>
        <p:spPr>
          <a:xfrm>
            <a:off x="4352040" y="1990440"/>
            <a:ext cx="4078440" cy="768600"/>
          </a:xfrm>
          <a:prstGeom prst="rect">
            <a:avLst/>
          </a:prstGeom>
          <a:noFill/>
          <a:ln w="0">
            <a:noFill/>
          </a:ln>
        </p:spPr>
        <p:txBody>
          <a:bodyPr lIns="91440" tIns="91440" rIns="91440" bIns="91440" anchor="b">
            <a:noAutofit/>
          </a:bodyPr>
          <a:lstStyle/>
          <a:p>
            <a:pPr indent="0">
              <a:lnSpc>
                <a:spcPct val="100000"/>
              </a:lnSpc>
              <a:buNone/>
            </a:pPr>
            <a:r>
              <a:rPr lang="fr-FR" sz="4500" b="1" strike="noStrike" spc="-1">
                <a:solidFill>
                  <a:schemeClr val="dk1"/>
                </a:solidFill>
                <a:latin typeface="Outfit"/>
                <a:ea typeface="Outfit"/>
              </a:rPr>
              <a:t>xx%</a:t>
            </a:r>
            <a:endParaRPr lang="fr-FR" sz="4500" b="0" strike="noStrike" spc="-1">
              <a:solidFill>
                <a:schemeClr val="dk1"/>
              </a:solidFill>
              <a:latin typeface="Arial"/>
            </a:endParaRPr>
          </a:p>
        </p:txBody>
      </p:sp>
      <p:sp>
        <p:nvSpPr>
          <p:cNvPr id="180" name="PlaceHolder 3"/>
          <p:cNvSpPr>
            <a:spLocks noGrp="1"/>
          </p:cNvSpPr>
          <p:nvPr>
            <p:ph type="title"/>
          </p:nvPr>
        </p:nvSpPr>
        <p:spPr>
          <a:xfrm>
            <a:off x="4352040" y="3342960"/>
            <a:ext cx="4078440" cy="768600"/>
          </a:xfrm>
          <a:prstGeom prst="rect">
            <a:avLst/>
          </a:prstGeom>
          <a:noFill/>
          <a:ln w="0">
            <a:noFill/>
          </a:ln>
        </p:spPr>
        <p:txBody>
          <a:bodyPr lIns="91440" tIns="91440" rIns="91440" bIns="91440" anchor="b">
            <a:noAutofit/>
          </a:bodyPr>
          <a:lstStyle/>
          <a:p>
            <a:pPr indent="0">
              <a:lnSpc>
                <a:spcPct val="100000"/>
              </a:lnSpc>
              <a:buNone/>
            </a:pPr>
            <a:r>
              <a:rPr lang="fr-FR" sz="4500" b="1" strike="noStrike" spc="-1">
                <a:solidFill>
                  <a:schemeClr val="dk1"/>
                </a:solidFill>
                <a:latin typeface="Outfit"/>
                <a:ea typeface="Outfit"/>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1" name="PlaceHolder 1"/>
          <p:cNvSpPr>
            <a:spLocks noGrp="1"/>
          </p:cNvSpPr>
          <p:nvPr>
            <p:ph type="title"/>
          </p:nvPr>
        </p:nvSpPr>
        <p:spPr>
          <a:xfrm>
            <a:off x="713160" y="677520"/>
            <a:ext cx="5094360" cy="1058400"/>
          </a:xfrm>
          <a:prstGeom prst="rect">
            <a:avLst/>
          </a:prstGeom>
          <a:noFill/>
          <a:ln w="0">
            <a:noFill/>
          </a:ln>
        </p:spPr>
        <p:txBody>
          <a:bodyPr lIns="91440" tIns="91440" rIns="91440" bIns="91440" anchor="t">
            <a:noAutofit/>
          </a:bodyPr>
          <a:lstStyle/>
          <a:p>
            <a:pPr indent="0">
              <a:buNone/>
            </a:pPr>
            <a:r>
              <a:rPr lang="fr-FR" sz="6000" b="0" strike="noStrike" spc="-1">
                <a:solidFill>
                  <a:schemeClr val="dk1"/>
                </a:solidFill>
                <a:latin typeface="Arial"/>
              </a:rPr>
              <a:t>Click to edit the title text format</a:t>
            </a:r>
          </a:p>
        </p:txBody>
      </p:sp>
      <p:sp>
        <p:nvSpPr>
          <p:cNvPr id="182" name="Google Shape;312;p30"/>
          <p:cNvSpPr/>
          <p:nvPr/>
        </p:nvSpPr>
        <p:spPr>
          <a:xfrm>
            <a:off x="713160" y="3611880"/>
            <a:ext cx="509436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spcBef>
                <a:spcPts val="300"/>
              </a:spcBef>
              <a:tabLst>
                <a:tab pos="0" algn="l"/>
              </a:tabLst>
            </a:pPr>
            <a:r>
              <a:rPr lang="en" sz="1200" b="1" strike="noStrike" spc="-1">
                <a:solidFill>
                  <a:schemeClr val="dk1"/>
                </a:solidFill>
                <a:latin typeface="DM Sans"/>
                <a:ea typeface="DM Sans"/>
              </a:rPr>
              <a:t>CREDITS:</a:t>
            </a:r>
            <a:r>
              <a:rPr lang="en" sz="1200" b="0" strike="noStrike" spc="-1">
                <a:solidFill>
                  <a:schemeClr val="dk1"/>
                </a:solidFill>
                <a:latin typeface="DM Sans"/>
                <a:ea typeface="DM Sans"/>
              </a:rPr>
              <a:t> This presentation template was created by </a:t>
            </a:r>
            <a:r>
              <a:rPr lang="en" sz="1200" b="1" u="sng" strike="noStrike" spc="-1">
                <a:solidFill>
                  <a:schemeClr val="dk1"/>
                </a:solidFill>
                <a:uFillTx/>
                <a:latin typeface="DM Sans"/>
                <a:ea typeface="DM Sans"/>
                <a:hlinkClick r:id="rId3"/>
              </a:rPr>
              <a:t>Slidesgo</a:t>
            </a:r>
            <a:r>
              <a:rPr lang="en" sz="1200" b="0" strike="noStrike" spc="-1">
                <a:solidFill>
                  <a:schemeClr val="dk1"/>
                </a:solidFill>
                <a:latin typeface="DM Sans"/>
                <a:ea typeface="DM Sans"/>
              </a:rPr>
              <a:t>, and includes icons by </a:t>
            </a:r>
            <a:r>
              <a:rPr lang="en" sz="1200" b="1" u="sng" strike="noStrike" spc="-1">
                <a:solidFill>
                  <a:schemeClr val="dk1"/>
                </a:solidFill>
                <a:uFillTx/>
                <a:latin typeface="DM Sans"/>
                <a:ea typeface="DM Sans"/>
                <a:hlinkClick r:id="rId4"/>
              </a:rPr>
              <a:t>Flaticon</a:t>
            </a:r>
            <a:r>
              <a:rPr lang="en" sz="1200" b="0" strike="noStrike" spc="-1">
                <a:solidFill>
                  <a:schemeClr val="dk1"/>
                </a:solidFill>
                <a:latin typeface="DM Sans"/>
                <a:ea typeface="DM Sans"/>
              </a:rPr>
              <a:t>, and infographics &amp; images by </a:t>
            </a:r>
            <a:r>
              <a:rPr lang="en" sz="1200" b="1" u="sng" strike="noStrike" spc="-1">
                <a:solidFill>
                  <a:schemeClr val="dk1"/>
                </a:solidFill>
                <a:uFillTx/>
                <a:latin typeface="DM Sans"/>
                <a:ea typeface="DM Sans"/>
                <a:hlinkClick r:id="rId5"/>
              </a:rPr>
              <a:t>Freepik</a:t>
            </a:r>
            <a:r>
              <a:rPr lang="en" sz="1200" b="0" u="sng" strike="noStrike" spc="-1">
                <a:solidFill>
                  <a:schemeClr val="dk1"/>
                </a:solidFill>
                <a:uFillTx/>
                <a:latin typeface="DM Sans"/>
                <a:ea typeface="DM Sans"/>
              </a:rPr>
              <a:t> </a:t>
            </a:r>
            <a:endParaRPr lang="en-US" sz="1200" b="0" strike="noStrike" spc="-1">
              <a:solidFill>
                <a:srgbClr val="000000"/>
              </a:solidFill>
              <a:latin typeface="OpenSymbol"/>
            </a:endParaRPr>
          </a:p>
        </p:txBody>
      </p:sp>
      <p:sp>
        <p:nvSpPr>
          <p:cNvPr id="18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84" name="Google Shape;16;p4"/>
          <p:cNvGrpSpPr/>
          <p:nvPr/>
        </p:nvGrpSpPr>
        <p:grpSpPr>
          <a:xfrm>
            <a:off x="-247320" y="-445680"/>
            <a:ext cx="9638640" cy="6029280"/>
            <a:chOff x="-247320" y="-445680"/>
            <a:chExt cx="9638640" cy="6029280"/>
          </a:xfrm>
        </p:grpSpPr>
        <p:sp>
          <p:nvSpPr>
            <p:cNvPr id="185" name="Google Shape;17;p4"/>
            <p:cNvSpPr/>
            <p:nvPr/>
          </p:nvSpPr>
          <p:spPr>
            <a:xfrm>
              <a:off x="-24732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6" name="Google Shape;18;p4"/>
            <p:cNvSpPr/>
            <p:nvPr/>
          </p:nvSpPr>
          <p:spPr>
            <a:xfrm>
              <a:off x="29340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7" name="Google Shape;19;p4"/>
            <p:cNvSpPr/>
            <p:nvPr/>
          </p:nvSpPr>
          <p:spPr>
            <a:xfrm flipH="1">
              <a:off x="8551800" y="4119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8" name="Google Shape;20;p4"/>
            <p:cNvSpPr/>
            <p:nvPr/>
          </p:nvSpPr>
          <p:spPr>
            <a:xfrm flipH="1">
              <a:off x="8011080" y="4615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9" name="Google Shape;21;p4"/>
            <p:cNvSpPr/>
            <p:nvPr/>
          </p:nvSpPr>
          <p:spPr>
            <a:xfrm rot="10800000" flipH="1">
              <a:off x="-247680" y="500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0" name="Google Shape;22;p4"/>
            <p:cNvSpPr/>
            <p:nvPr/>
          </p:nvSpPr>
          <p:spPr>
            <a:xfrm rot="10800000" flipH="1">
              <a:off x="293040" y="-4456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1" name="Google Shape;23;p4"/>
            <p:cNvSpPr/>
            <p:nvPr/>
          </p:nvSpPr>
          <p:spPr>
            <a:xfrm rot="10800000">
              <a:off x="8552880" y="50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2" name="Google Shape;24;p4"/>
            <p:cNvSpPr/>
            <p:nvPr/>
          </p:nvSpPr>
          <p:spPr>
            <a:xfrm rot="10800000">
              <a:off x="8012160" y="-44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9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94" name="PlaceHolder 2"/>
          <p:cNvSpPr>
            <a:spLocks noGrp="1"/>
          </p:cNvSpPr>
          <p:nvPr>
            <p:ph type="body"/>
          </p:nvPr>
        </p:nvSpPr>
        <p:spPr>
          <a:xfrm>
            <a:off x="720000" y="1215720"/>
            <a:ext cx="7703640" cy="3974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97" name="Google Shape;314;p31"/>
          <p:cNvGrpSpPr/>
          <p:nvPr/>
        </p:nvGrpSpPr>
        <p:grpSpPr>
          <a:xfrm>
            <a:off x="-247320" y="-445680"/>
            <a:ext cx="9638640" cy="6029280"/>
            <a:chOff x="-247320" y="-445680"/>
            <a:chExt cx="9638640" cy="6029280"/>
          </a:xfrm>
        </p:grpSpPr>
        <p:sp>
          <p:nvSpPr>
            <p:cNvPr id="198" name="Google Shape;315;p31"/>
            <p:cNvSpPr/>
            <p:nvPr/>
          </p:nvSpPr>
          <p:spPr>
            <a:xfrm>
              <a:off x="-12564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9" name="Google Shape;316;p31"/>
            <p:cNvSpPr/>
            <p:nvPr/>
          </p:nvSpPr>
          <p:spPr>
            <a:xfrm>
              <a:off x="-12564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 name="Google Shape;317;p31"/>
            <p:cNvSpPr/>
            <p:nvPr/>
          </p:nvSpPr>
          <p:spPr>
            <a:xfrm rot="10800000" flipH="1">
              <a:off x="-247680" y="500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1" name="Google Shape;318;p31"/>
            <p:cNvSpPr/>
            <p:nvPr/>
          </p:nvSpPr>
          <p:spPr>
            <a:xfrm rot="10800000" flipH="1">
              <a:off x="346680" y="-4456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 name="Google Shape;319;p31"/>
            <p:cNvSpPr/>
            <p:nvPr/>
          </p:nvSpPr>
          <p:spPr>
            <a:xfrm rot="10800000">
              <a:off x="7958520" y="-428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 name="Google Shape;320;p31"/>
            <p:cNvSpPr/>
            <p:nvPr/>
          </p:nvSpPr>
          <p:spPr>
            <a:xfrm rot="10800000">
              <a:off x="8552880" y="50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 name="Google Shape;321;p31"/>
            <p:cNvSpPr/>
            <p:nvPr/>
          </p:nvSpPr>
          <p:spPr>
            <a:xfrm>
              <a:off x="843084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 name="Google Shape;322;p31"/>
            <p:cNvSpPr/>
            <p:nvPr/>
          </p:nvSpPr>
          <p:spPr>
            <a:xfrm>
              <a:off x="843084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5"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06" name="Google Shape;324;p32"/>
          <p:cNvGrpSpPr/>
          <p:nvPr/>
        </p:nvGrpSpPr>
        <p:grpSpPr>
          <a:xfrm>
            <a:off x="-476640" y="2900520"/>
            <a:ext cx="10096920" cy="2864880"/>
            <a:chOff x="-476640" y="2900520"/>
            <a:chExt cx="10096920" cy="2864880"/>
          </a:xfrm>
        </p:grpSpPr>
        <p:grpSp>
          <p:nvGrpSpPr>
            <p:cNvPr id="207" name="Google Shape;325;p32"/>
            <p:cNvGrpSpPr/>
            <p:nvPr/>
          </p:nvGrpSpPr>
          <p:grpSpPr>
            <a:xfrm>
              <a:off x="-476640" y="2900520"/>
              <a:ext cx="10096920" cy="2864880"/>
              <a:chOff x="-476640" y="2900520"/>
              <a:chExt cx="10096920" cy="2864880"/>
            </a:xfrm>
          </p:grpSpPr>
          <p:sp>
            <p:nvSpPr>
              <p:cNvPr id="208" name="Google Shape;326;p32"/>
              <p:cNvSpPr/>
              <p:nvPr/>
            </p:nvSpPr>
            <p:spPr>
              <a:xfrm rot="10800000" flipH="1">
                <a:off x="-267120" y="2900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 name="Google Shape;327;p32"/>
              <p:cNvSpPr/>
              <p:nvPr/>
            </p:nvSpPr>
            <p:spPr>
              <a:xfrm>
                <a:off x="-90720" y="44251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 name="Google Shape;328;p32"/>
              <p:cNvSpPr/>
              <p:nvPr/>
            </p:nvSpPr>
            <p:spPr>
              <a:xfrm>
                <a:off x="-476640" y="35229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 name="Google Shape;329;p32"/>
              <p:cNvSpPr/>
              <p:nvPr/>
            </p:nvSpPr>
            <p:spPr>
              <a:xfrm rot="10800000">
                <a:off x="8572320" y="29005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 name="Google Shape;330;p32"/>
              <p:cNvSpPr/>
              <p:nvPr/>
            </p:nvSpPr>
            <p:spPr>
              <a:xfrm flipH="1">
                <a:off x="8395200" y="44251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 name="Google Shape;331;p32"/>
              <p:cNvSpPr/>
              <p:nvPr/>
            </p:nvSpPr>
            <p:spPr>
              <a:xfrm flipH="1">
                <a:off x="8781480" y="35229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 name="Google Shape;332;p32"/>
              <p:cNvSpPr/>
              <p:nvPr/>
            </p:nvSpPr>
            <p:spPr>
              <a:xfrm rot="10800000">
                <a:off x="8010360" y="47977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15" name="Google Shape;333;p32"/>
            <p:cNvSpPr/>
            <p:nvPr/>
          </p:nvSpPr>
          <p:spPr>
            <a:xfrm rot="10800000" flipH="1">
              <a:off x="293400" y="47977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7"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16" name="Google Shape;28;p5"/>
          <p:cNvGrpSpPr/>
          <p:nvPr/>
        </p:nvGrpSpPr>
        <p:grpSpPr>
          <a:xfrm>
            <a:off x="-247320" y="-445680"/>
            <a:ext cx="9638640" cy="6029280"/>
            <a:chOff x="-247320" y="-445680"/>
            <a:chExt cx="9638640" cy="6029280"/>
          </a:xfrm>
        </p:grpSpPr>
        <p:sp>
          <p:nvSpPr>
            <p:cNvPr id="217" name="Google Shape;29;p5"/>
            <p:cNvSpPr/>
            <p:nvPr/>
          </p:nvSpPr>
          <p:spPr>
            <a:xfrm>
              <a:off x="-24732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8" name="Google Shape;30;p5"/>
            <p:cNvSpPr/>
            <p:nvPr/>
          </p:nvSpPr>
          <p:spPr>
            <a:xfrm>
              <a:off x="29340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 name="Google Shape;31;p5"/>
            <p:cNvSpPr/>
            <p:nvPr/>
          </p:nvSpPr>
          <p:spPr>
            <a:xfrm flipH="1">
              <a:off x="8551800" y="4119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0" name="Google Shape;32;p5"/>
            <p:cNvSpPr/>
            <p:nvPr/>
          </p:nvSpPr>
          <p:spPr>
            <a:xfrm flipH="1">
              <a:off x="8011080" y="4615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1" name="Google Shape;33;p5"/>
            <p:cNvSpPr/>
            <p:nvPr/>
          </p:nvSpPr>
          <p:spPr>
            <a:xfrm rot="10800000" flipH="1">
              <a:off x="-247680" y="500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 name="Google Shape;34;p5"/>
            <p:cNvSpPr/>
            <p:nvPr/>
          </p:nvSpPr>
          <p:spPr>
            <a:xfrm rot="10800000" flipH="1">
              <a:off x="293040" y="-4456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3" name="Google Shape;35;p5"/>
            <p:cNvSpPr/>
            <p:nvPr/>
          </p:nvSpPr>
          <p:spPr>
            <a:xfrm rot="10800000">
              <a:off x="8552880" y="50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 name="Google Shape;36;p5"/>
            <p:cNvSpPr/>
            <p:nvPr/>
          </p:nvSpPr>
          <p:spPr>
            <a:xfrm rot="10800000">
              <a:off x="8012160" y="-44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9" r:id="rId1"/>
    <p:sldLayoutId id="2147483714" r:id="rId2"/>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29" name="Google Shape;43;p6"/>
          <p:cNvGrpSpPr/>
          <p:nvPr/>
        </p:nvGrpSpPr>
        <p:grpSpPr>
          <a:xfrm>
            <a:off x="-247320" y="-283680"/>
            <a:ext cx="9637920" cy="5867280"/>
            <a:chOff x="-247320" y="-283680"/>
            <a:chExt cx="9637920" cy="5867280"/>
          </a:xfrm>
        </p:grpSpPr>
        <p:sp>
          <p:nvSpPr>
            <p:cNvPr id="230" name="Google Shape;44;p6"/>
            <p:cNvSpPr/>
            <p:nvPr/>
          </p:nvSpPr>
          <p:spPr>
            <a:xfrm>
              <a:off x="-24732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 name="Google Shape;45;p6"/>
            <p:cNvSpPr/>
            <p:nvPr/>
          </p:nvSpPr>
          <p:spPr>
            <a:xfrm>
              <a:off x="29340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2" name="Google Shape;46;p6"/>
            <p:cNvSpPr/>
            <p:nvPr/>
          </p:nvSpPr>
          <p:spPr>
            <a:xfrm flipH="1">
              <a:off x="8551800" y="4119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3" name="Google Shape;47;p6"/>
            <p:cNvSpPr/>
            <p:nvPr/>
          </p:nvSpPr>
          <p:spPr>
            <a:xfrm flipH="1">
              <a:off x="8011080" y="4615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4" name="Google Shape;48;p6"/>
            <p:cNvSpPr/>
            <p:nvPr/>
          </p:nvSpPr>
          <p:spPr>
            <a:xfrm rot="10800000" flipH="1">
              <a:off x="-126000" y="123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5" name="Google Shape;49;p6"/>
            <p:cNvSpPr/>
            <p:nvPr/>
          </p:nvSpPr>
          <p:spPr>
            <a:xfrm rot="10800000" flipH="1">
              <a:off x="-126000" y="-2836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6" name="Google Shape;50;p6"/>
            <p:cNvSpPr/>
            <p:nvPr/>
          </p:nvSpPr>
          <p:spPr>
            <a:xfrm rot="10800000" flipH="1">
              <a:off x="8423640" y="123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7" name="Google Shape;51;p6"/>
            <p:cNvSpPr/>
            <p:nvPr/>
          </p:nvSpPr>
          <p:spPr>
            <a:xfrm rot="10800000" flipH="1">
              <a:off x="8423640" y="-2836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3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0" name="PlaceHolder 1"/>
          <p:cNvSpPr>
            <a:spLocks noGrp="1"/>
          </p:cNvSpPr>
          <p:nvPr>
            <p:ph type="title"/>
          </p:nvPr>
        </p:nvSpPr>
        <p:spPr>
          <a:xfrm>
            <a:off x="720000" y="444960"/>
            <a:ext cx="554940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1" name="PlaceHolder 1"/>
          <p:cNvSpPr>
            <a:spLocks noGrp="1"/>
          </p:cNvSpPr>
          <p:nvPr>
            <p:ph type="title"/>
          </p:nvPr>
        </p:nvSpPr>
        <p:spPr>
          <a:xfrm>
            <a:off x="4292280" y="1663920"/>
            <a:ext cx="4138200" cy="181548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2" name="PlaceHolder 1"/>
          <p:cNvSpPr>
            <a:spLocks noGrp="1"/>
          </p:cNvSpPr>
          <p:nvPr>
            <p:ph type="title"/>
          </p:nvPr>
        </p:nvSpPr>
        <p:spPr>
          <a:xfrm>
            <a:off x="3862800" y="1655640"/>
            <a:ext cx="4567320" cy="1161000"/>
          </a:xfrm>
          <a:prstGeom prst="rect">
            <a:avLst/>
          </a:prstGeom>
          <a:noFill/>
          <a:ln w="0">
            <a:noFill/>
          </a:ln>
        </p:spPr>
        <p:txBody>
          <a:bodyPr lIns="91440" tIns="91440" rIns="91440" bIns="91440" anchor="b">
            <a:noAutofit/>
          </a:bodyPr>
          <a:lstStyle/>
          <a:p>
            <a:pPr indent="0">
              <a:buNone/>
            </a:pPr>
            <a:r>
              <a:rPr lang="fr-FR" sz="6500" b="0" strike="noStrike" spc="-1">
                <a:solidFill>
                  <a:schemeClr val="dk1"/>
                </a:solidFill>
                <a:latin typeface="Arial"/>
              </a:rPr>
              <a:t>Click to edit the title text format</a:t>
            </a:r>
          </a:p>
        </p:txBody>
      </p:sp>
      <p:sp>
        <p:nvSpPr>
          <p:cNvPr id="24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4" name="PlaceHolder 1"/>
          <p:cNvSpPr>
            <a:spLocks noGrp="1"/>
          </p:cNvSpPr>
          <p:nvPr>
            <p:ph type="body"/>
          </p:nvPr>
        </p:nvSpPr>
        <p:spPr>
          <a:xfrm>
            <a:off x="0" y="-13680"/>
            <a:ext cx="9143640" cy="515700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45" name="PlaceHolder 2"/>
          <p:cNvSpPr>
            <a:spLocks noGrp="1"/>
          </p:cNvSpPr>
          <p:nvPr>
            <p:ph type="title"/>
          </p:nvPr>
        </p:nvSpPr>
        <p:spPr>
          <a:xfrm>
            <a:off x="720000" y="3942720"/>
            <a:ext cx="7703640" cy="644040"/>
          </a:xfrm>
          <a:prstGeom prst="rect">
            <a:avLst/>
          </a:prstGeom>
          <a:solidFill>
            <a:schemeClr val="lt1"/>
          </a:solid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1"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46" name="PlaceHolder 1"/>
          <p:cNvSpPr>
            <a:spLocks noGrp="1"/>
          </p:cNvSpPr>
          <p:nvPr>
            <p:ph type="title"/>
          </p:nvPr>
        </p:nvSpPr>
        <p:spPr>
          <a:xfrm>
            <a:off x="716760" y="51120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3"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5" name="Google Shape;69;p13"/>
          <p:cNvGrpSpPr/>
          <p:nvPr/>
        </p:nvGrpSpPr>
        <p:grpSpPr>
          <a:xfrm>
            <a:off x="-417600" y="-428760"/>
            <a:ext cx="9978840" cy="6000480"/>
            <a:chOff x="-417600" y="-428760"/>
            <a:chExt cx="9978840" cy="6000480"/>
          </a:xfrm>
        </p:grpSpPr>
        <p:sp>
          <p:nvSpPr>
            <p:cNvPr id="6" name="Google Shape;70;p13"/>
            <p:cNvSpPr/>
            <p:nvPr/>
          </p:nvSpPr>
          <p:spPr>
            <a:xfrm>
              <a:off x="420840" y="-4287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 name="Google Shape;71;p13"/>
            <p:cNvSpPr/>
            <p:nvPr/>
          </p:nvSpPr>
          <p:spPr>
            <a:xfrm>
              <a:off x="7884360" y="-4287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 name="Google Shape;72;p13"/>
            <p:cNvSpPr/>
            <p:nvPr/>
          </p:nvSpPr>
          <p:spPr>
            <a:xfrm>
              <a:off x="8430840" y="554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 name="Google Shape;73;p13"/>
            <p:cNvSpPr/>
            <p:nvPr/>
          </p:nvSpPr>
          <p:spPr>
            <a:xfrm>
              <a:off x="8430840" y="7462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 name="Google Shape;74;p13"/>
            <p:cNvSpPr/>
            <p:nvPr/>
          </p:nvSpPr>
          <p:spPr>
            <a:xfrm>
              <a:off x="-125640" y="554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 name="Google Shape;75;p13"/>
            <p:cNvSpPr/>
            <p:nvPr/>
          </p:nvSpPr>
          <p:spPr>
            <a:xfrm>
              <a:off x="-125640" y="7462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 name="Google Shape;76;p13"/>
            <p:cNvSpPr/>
            <p:nvPr/>
          </p:nvSpPr>
          <p:spPr>
            <a:xfrm>
              <a:off x="-417600" y="4604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 name="Google Shape;77;p13"/>
            <p:cNvSpPr/>
            <p:nvPr/>
          </p:nvSpPr>
          <p:spPr>
            <a:xfrm>
              <a:off x="8722800" y="4604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5" name="PlaceHolder 2"/>
          <p:cNvSpPr>
            <a:spLocks noGrp="1"/>
          </p:cNvSpPr>
          <p:nvPr>
            <p:ph type="title"/>
          </p:nvPr>
        </p:nvSpPr>
        <p:spPr>
          <a:xfrm>
            <a:off x="1505520" y="1207080"/>
            <a:ext cx="734400" cy="572400"/>
          </a:xfrm>
          <a:prstGeom prst="rect">
            <a:avLst/>
          </a:prstGeom>
          <a:noFill/>
          <a:ln w="0">
            <a:noFill/>
          </a:ln>
        </p:spPr>
        <p:txBody>
          <a:bodyPr lIns="91440" tIns="91440" rIns="91440" bIns="91440" anchor="b">
            <a:noAutofit/>
          </a:bodyPr>
          <a:lstStyle/>
          <a:p>
            <a:pPr indent="0" algn="ctr">
              <a:lnSpc>
                <a:spcPct val="100000"/>
              </a:lnSpc>
              <a:buNone/>
            </a:pPr>
            <a:r>
              <a:rPr lang="fr-FR" sz="3000" b="1" strike="noStrike" spc="-1">
                <a:solidFill>
                  <a:schemeClr val="dk1"/>
                </a:solidFill>
                <a:latin typeface="Outfit"/>
                <a:ea typeface="Outfit"/>
              </a:rPr>
              <a:t>xx%</a:t>
            </a:r>
            <a:endParaRPr lang="fr-FR" sz="3000" b="0" strike="noStrike" spc="-1">
              <a:solidFill>
                <a:schemeClr val="dk1"/>
              </a:solidFill>
              <a:latin typeface="Arial"/>
            </a:endParaRPr>
          </a:p>
        </p:txBody>
      </p:sp>
      <p:sp>
        <p:nvSpPr>
          <p:cNvPr id="16" name="PlaceHolder 3"/>
          <p:cNvSpPr>
            <a:spLocks noGrp="1"/>
          </p:cNvSpPr>
          <p:nvPr>
            <p:ph type="title"/>
          </p:nvPr>
        </p:nvSpPr>
        <p:spPr>
          <a:xfrm>
            <a:off x="1505520" y="2939400"/>
            <a:ext cx="734400" cy="572400"/>
          </a:xfrm>
          <a:prstGeom prst="rect">
            <a:avLst/>
          </a:prstGeom>
          <a:noFill/>
          <a:ln w="0">
            <a:noFill/>
          </a:ln>
        </p:spPr>
        <p:txBody>
          <a:bodyPr lIns="91440" tIns="91440" rIns="91440" bIns="91440" anchor="b">
            <a:noAutofit/>
          </a:bodyPr>
          <a:lstStyle/>
          <a:p>
            <a:pPr indent="0" algn="ctr">
              <a:lnSpc>
                <a:spcPct val="100000"/>
              </a:lnSpc>
              <a:buNone/>
            </a:pPr>
            <a:r>
              <a:rPr lang="fr-FR" sz="3000" b="1" strike="noStrike" spc="-1">
                <a:solidFill>
                  <a:schemeClr val="dk1"/>
                </a:solidFill>
                <a:latin typeface="Outfit"/>
                <a:ea typeface="Outfit"/>
              </a:rPr>
              <a:t>xx%</a:t>
            </a:r>
            <a:endParaRPr lang="fr-FR" sz="3000" b="0" strike="noStrike" spc="-1">
              <a:solidFill>
                <a:schemeClr val="dk1"/>
              </a:solidFill>
              <a:latin typeface="Arial"/>
            </a:endParaRPr>
          </a:p>
        </p:txBody>
      </p:sp>
      <p:sp>
        <p:nvSpPr>
          <p:cNvPr id="17" name="PlaceHolder 4"/>
          <p:cNvSpPr>
            <a:spLocks noGrp="1"/>
          </p:cNvSpPr>
          <p:nvPr>
            <p:ph type="title"/>
          </p:nvPr>
        </p:nvSpPr>
        <p:spPr>
          <a:xfrm>
            <a:off x="4204800" y="1207080"/>
            <a:ext cx="734400" cy="572400"/>
          </a:xfrm>
          <a:prstGeom prst="rect">
            <a:avLst/>
          </a:prstGeom>
          <a:noFill/>
          <a:ln w="0">
            <a:noFill/>
          </a:ln>
        </p:spPr>
        <p:txBody>
          <a:bodyPr lIns="91440" tIns="91440" rIns="91440" bIns="91440" anchor="b">
            <a:noAutofit/>
          </a:bodyPr>
          <a:lstStyle/>
          <a:p>
            <a:pPr indent="0" algn="ctr">
              <a:lnSpc>
                <a:spcPct val="100000"/>
              </a:lnSpc>
              <a:buNone/>
            </a:pPr>
            <a:r>
              <a:rPr lang="fr-FR" sz="3000" b="1" strike="noStrike" spc="-1">
                <a:solidFill>
                  <a:schemeClr val="dk1"/>
                </a:solidFill>
                <a:latin typeface="Outfit"/>
                <a:ea typeface="Outfit"/>
              </a:rPr>
              <a:t>xx%</a:t>
            </a:r>
            <a:endParaRPr lang="fr-FR" sz="3000" b="0" strike="noStrike" spc="-1">
              <a:solidFill>
                <a:schemeClr val="dk1"/>
              </a:solidFill>
              <a:latin typeface="Arial"/>
            </a:endParaRPr>
          </a:p>
        </p:txBody>
      </p:sp>
      <p:sp>
        <p:nvSpPr>
          <p:cNvPr id="18" name="PlaceHolder 5"/>
          <p:cNvSpPr>
            <a:spLocks noGrp="1"/>
          </p:cNvSpPr>
          <p:nvPr>
            <p:ph type="title"/>
          </p:nvPr>
        </p:nvSpPr>
        <p:spPr>
          <a:xfrm>
            <a:off x="4204800" y="2939400"/>
            <a:ext cx="734400" cy="572400"/>
          </a:xfrm>
          <a:prstGeom prst="rect">
            <a:avLst/>
          </a:prstGeom>
          <a:noFill/>
          <a:ln w="0">
            <a:noFill/>
          </a:ln>
        </p:spPr>
        <p:txBody>
          <a:bodyPr lIns="91440" tIns="91440" rIns="91440" bIns="91440" anchor="b">
            <a:noAutofit/>
          </a:bodyPr>
          <a:lstStyle/>
          <a:p>
            <a:pPr indent="0" algn="ctr">
              <a:lnSpc>
                <a:spcPct val="100000"/>
              </a:lnSpc>
              <a:buNone/>
            </a:pPr>
            <a:r>
              <a:rPr lang="fr-FR" sz="3000" b="1" strike="noStrike" spc="-1">
                <a:solidFill>
                  <a:schemeClr val="dk1"/>
                </a:solidFill>
                <a:latin typeface="Outfit"/>
                <a:ea typeface="Outfit"/>
              </a:rPr>
              <a:t>xx%</a:t>
            </a:r>
            <a:endParaRPr lang="fr-FR" sz="3000" b="0" strike="noStrike" spc="-1">
              <a:solidFill>
                <a:schemeClr val="dk1"/>
              </a:solidFill>
              <a:latin typeface="Arial"/>
            </a:endParaRPr>
          </a:p>
        </p:txBody>
      </p:sp>
      <p:sp>
        <p:nvSpPr>
          <p:cNvPr id="19" name="PlaceHolder 6"/>
          <p:cNvSpPr>
            <a:spLocks noGrp="1"/>
          </p:cNvSpPr>
          <p:nvPr>
            <p:ph type="title"/>
          </p:nvPr>
        </p:nvSpPr>
        <p:spPr>
          <a:xfrm>
            <a:off x="6904080" y="1207080"/>
            <a:ext cx="734400" cy="572400"/>
          </a:xfrm>
          <a:prstGeom prst="rect">
            <a:avLst/>
          </a:prstGeom>
          <a:noFill/>
          <a:ln w="0">
            <a:noFill/>
          </a:ln>
        </p:spPr>
        <p:txBody>
          <a:bodyPr lIns="91440" tIns="91440" rIns="91440" bIns="91440" anchor="b">
            <a:noAutofit/>
          </a:bodyPr>
          <a:lstStyle/>
          <a:p>
            <a:pPr indent="0" algn="ctr">
              <a:lnSpc>
                <a:spcPct val="100000"/>
              </a:lnSpc>
              <a:buNone/>
            </a:pPr>
            <a:r>
              <a:rPr lang="fr-FR" sz="3000" b="1" strike="noStrike" spc="-1">
                <a:solidFill>
                  <a:schemeClr val="dk1"/>
                </a:solidFill>
                <a:latin typeface="Outfit"/>
                <a:ea typeface="Outfit"/>
              </a:rPr>
              <a:t>xx%</a:t>
            </a:r>
            <a:endParaRPr lang="fr-FR" sz="3000" b="0" strike="noStrike" spc="-1">
              <a:solidFill>
                <a:schemeClr val="dk1"/>
              </a:solidFill>
              <a:latin typeface="Arial"/>
            </a:endParaRPr>
          </a:p>
        </p:txBody>
      </p:sp>
      <p:sp>
        <p:nvSpPr>
          <p:cNvPr id="20" name="PlaceHolder 7"/>
          <p:cNvSpPr>
            <a:spLocks noGrp="1"/>
          </p:cNvSpPr>
          <p:nvPr>
            <p:ph type="title"/>
          </p:nvPr>
        </p:nvSpPr>
        <p:spPr>
          <a:xfrm>
            <a:off x="6904080" y="2939400"/>
            <a:ext cx="734400" cy="572400"/>
          </a:xfrm>
          <a:prstGeom prst="rect">
            <a:avLst/>
          </a:prstGeom>
          <a:noFill/>
          <a:ln w="0">
            <a:noFill/>
          </a:ln>
        </p:spPr>
        <p:txBody>
          <a:bodyPr lIns="91440" tIns="91440" rIns="91440" bIns="91440" anchor="b">
            <a:noAutofit/>
          </a:bodyPr>
          <a:lstStyle/>
          <a:p>
            <a:pPr indent="0" algn="ctr">
              <a:lnSpc>
                <a:spcPct val="100000"/>
              </a:lnSpc>
              <a:buNone/>
            </a:pPr>
            <a:r>
              <a:rPr lang="fr-FR" sz="3000" b="1" strike="noStrike" spc="-1">
                <a:solidFill>
                  <a:schemeClr val="dk1"/>
                </a:solidFill>
                <a:latin typeface="Outfit"/>
                <a:ea typeface="Outfit"/>
              </a:rPr>
              <a:t>xx%</a:t>
            </a:r>
            <a:endParaRPr lang="fr-FR" sz="3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1" name="Google Shape;98;p14"/>
          <p:cNvGrpSpPr/>
          <p:nvPr/>
        </p:nvGrpSpPr>
        <p:grpSpPr>
          <a:xfrm>
            <a:off x="-247320" y="-445680"/>
            <a:ext cx="9638640" cy="6029280"/>
            <a:chOff x="-247320" y="-445680"/>
            <a:chExt cx="9638640" cy="6029280"/>
          </a:xfrm>
        </p:grpSpPr>
        <p:sp>
          <p:nvSpPr>
            <p:cNvPr id="22" name="Google Shape;99;p14"/>
            <p:cNvSpPr/>
            <p:nvPr/>
          </p:nvSpPr>
          <p:spPr>
            <a:xfrm>
              <a:off x="-24732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 name="Google Shape;100;p14"/>
            <p:cNvSpPr/>
            <p:nvPr/>
          </p:nvSpPr>
          <p:spPr>
            <a:xfrm>
              <a:off x="29340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 name="Google Shape;101;p14"/>
            <p:cNvSpPr/>
            <p:nvPr/>
          </p:nvSpPr>
          <p:spPr>
            <a:xfrm flipH="1">
              <a:off x="8551800" y="4119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 name="Google Shape;102;p14"/>
            <p:cNvSpPr/>
            <p:nvPr/>
          </p:nvSpPr>
          <p:spPr>
            <a:xfrm flipH="1">
              <a:off x="8011080" y="4615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 name="Google Shape;103;p14"/>
            <p:cNvSpPr/>
            <p:nvPr/>
          </p:nvSpPr>
          <p:spPr>
            <a:xfrm rot="10800000" flipH="1">
              <a:off x="-247680" y="500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 name="Google Shape;104;p14"/>
            <p:cNvSpPr/>
            <p:nvPr/>
          </p:nvSpPr>
          <p:spPr>
            <a:xfrm rot="10800000" flipH="1">
              <a:off x="293040" y="-4456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 name="Google Shape;105;p14"/>
            <p:cNvSpPr/>
            <p:nvPr/>
          </p:nvSpPr>
          <p:spPr>
            <a:xfrm rot="10800000">
              <a:off x="8552880" y="50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 name="Google Shape;106;p14"/>
            <p:cNvSpPr/>
            <p:nvPr/>
          </p:nvSpPr>
          <p:spPr>
            <a:xfrm rot="10800000">
              <a:off x="8012160" y="-44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0" name="PlaceHolder 1"/>
          <p:cNvSpPr>
            <a:spLocks noGrp="1"/>
          </p:cNvSpPr>
          <p:nvPr>
            <p:ph type="title"/>
          </p:nvPr>
        </p:nvSpPr>
        <p:spPr>
          <a:xfrm>
            <a:off x="1226520" y="3229560"/>
            <a:ext cx="6690960" cy="54756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31" name="Google Shape;110;p15"/>
          <p:cNvGrpSpPr/>
          <p:nvPr/>
        </p:nvGrpSpPr>
        <p:grpSpPr>
          <a:xfrm>
            <a:off x="-534960" y="-37440"/>
            <a:ext cx="10207440" cy="5621040"/>
            <a:chOff x="-534960" y="-37440"/>
            <a:chExt cx="10207440" cy="5621040"/>
          </a:xfrm>
        </p:grpSpPr>
        <p:sp>
          <p:nvSpPr>
            <p:cNvPr id="32" name="Google Shape;111;p15"/>
            <p:cNvSpPr/>
            <p:nvPr/>
          </p:nvSpPr>
          <p:spPr>
            <a:xfrm>
              <a:off x="-12564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 name="Google Shape;112;p15"/>
            <p:cNvSpPr/>
            <p:nvPr/>
          </p:nvSpPr>
          <p:spPr>
            <a:xfrm>
              <a:off x="-53496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 name="Google Shape;113;p15"/>
            <p:cNvSpPr/>
            <p:nvPr/>
          </p:nvSpPr>
          <p:spPr>
            <a:xfrm rot="10800000">
              <a:off x="8834040" y="-374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 name="Google Shape;114;p15"/>
            <p:cNvSpPr/>
            <p:nvPr/>
          </p:nvSpPr>
          <p:spPr>
            <a:xfrm rot="10800000">
              <a:off x="8431200" y="4194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 name="Google Shape;115;p15"/>
            <p:cNvSpPr/>
            <p:nvPr/>
          </p:nvSpPr>
          <p:spPr>
            <a:xfrm flipH="1">
              <a:off x="8423280" y="4119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 name="Google Shape;116;p15"/>
            <p:cNvSpPr/>
            <p:nvPr/>
          </p:nvSpPr>
          <p:spPr>
            <a:xfrm flipH="1">
              <a:off x="8832960" y="4615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 name="Google Shape;117;p15"/>
            <p:cNvSpPr/>
            <p:nvPr/>
          </p:nvSpPr>
          <p:spPr>
            <a:xfrm rot="10800000" flipH="1">
              <a:off x="-528840" y="-37440"/>
              <a:ext cx="838440" cy="967680"/>
            </a:xfrm>
            <a:custGeom>
              <a:avLst/>
              <a:gdLst>
                <a:gd name="textAreaLeft" fmla="*/ 360 w 838440"/>
                <a:gd name="textAreaRight" fmla="*/ 83916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 name="Google Shape;118;p15"/>
            <p:cNvSpPr/>
            <p:nvPr/>
          </p:nvSpPr>
          <p:spPr>
            <a:xfrm rot="10800000" flipH="1">
              <a:off x="-126000" y="4194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41" name="Google Shape;121;p16"/>
          <p:cNvGrpSpPr/>
          <p:nvPr/>
        </p:nvGrpSpPr>
        <p:grpSpPr>
          <a:xfrm>
            <a:off x="-247320" y="-445680"/>
            <a:ext cx="9638640" cy="6029280"/>
            <a:chOff x="-247320" y="-445680"/>
            <a:chExt cx="9638640" cy="6029280"/>
          </a:xfrm>
        </p:grpSpPr>
        <p:sp>
          <p:nvSpPr>
            <p:cNvPr id="42" name="Google Shape;122;p16"/>
            <p:cNvSpPr/>
            <p:nvPr/>
          </p:nvSpPr>
          <p:spPr>
            <a:xfrm>
              <a:off x="-12564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 name="Google Shape;123;p16"/>
            <p:cNvSpPr/>
            <p:nvPr/>
          </p:nvSpPr>
          <p:spPr>
            <a:xfrm>
              <a:off x="-12564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 name="Google Shape;124;p16"/>
            <p:cNvSpPr/>
            <p:nvPr/>
          </p:nvSpPr>
          <p:spPr>
            <a:xfrm rot="10800000" flipH="1">
              <a:off x="-247680" y="500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 name="Google Shape;125;p16"/>
            <p:cNvSpPr/>
            <p:nvPr/>
          </p:nvSpPr>
          <p:spPr>
            <a:xfrm rot="10800000" flipH="1">
              <a:off x="346680" y="-4456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 name="Google Shape;126;p16"/>
            <p:cNvSpPr/>
            <p:nvPr/>
          </p:nvSpPr>
          <p:spPr>
            <a:xfrm rot="10800000">
              <a:off x="7958520" y="-428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 name="Google Shape;127;p16"/>
            <p:cNvSpPr/>
            <p:nvPr/>
          </p:nvSpPr>
          <p:spPr>
            <a:xfrm rot="10800000">
              <a:off x="8552880" y="50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 name="Google Shape;128;p16"/>
            <p:cNvSpPr/>
            <p:nvPr/>
          </p:nvSpPr>
          <p:spPr>
            <a:xfrm>
              <a:off x="8430840" y="41198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 name="Google Shape;129;p16"/>
            <p:cNvSpPr/>
            <p:nvPr/>
          </p:nvSpPr>
          <p:spPr>
            <a:xfrm>
              <a:off x="843084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51" name="Google Shape;132;p17"/>
          <p:cNvGrpSpPr/>
          <p:nvPr/>
        </p:nvGrpSpPr>
        <p:grpSpPr>
          <a:xfrm>
            <a:off x="-549000" y="-585000"/>
            <a:ext cx="10241640" cy="6168600"/>
            <a:chOff x="-549000" y="-585000"/>
            <a:chExt cx="10241640" cy="6168600"/>
          </a:xfrm>
        </p:grpSpPr>
        <p:sp>
          <p:nvSpPr>
            <p:cNvPr id="52" name="Google Shape;133;p17"/>
            <p:cNvSpPr/>
            <p:nvPr/>
          </p:nvSpPr>
          <p:spPr>
            <a:xfrm>
              <a:off x="293760" y="46159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 name="Google Shape;134;p17"/>
            <p:cNvSpPr/>
            <p:nvPr/>
          </p:nvSpPr>
          <p:spPr>
            <a:xfrm flipH="1">
              <a:off x="8011080" y="4615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 name="Google Shape;135;p17"/>
            <p:cNvSpPr/>
            <p:nvPr/>
          </p:nvSpPr>
          <p:spPr>
            <a:xfrm rot="10800000" flipH="1">
              <a:off x="-129600" y="4500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 name="Google Shape;136;p17"/>
            <p:cNvSpPr/>
            <p:nvPr/>
          </p:nvSpPr>
          <p:spPr>
            <a:xfrm rot="10800000" flipH="1">
              <a:off x="-549360" y="45360"/>
              <a:ext cx="838440" cy="967680"/>
            </a:xfrm>
            <a:custGeom>
              <a:avLst/>
              <a:gdLst>
                <a:gd name="textAreaLeft" fmla="*/ 360 w 838440"/>
                <a:gd name="textAreaRight" fmla="*/ 83916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 name="Google Shape;137;p17"/>
            <p:cNvSpPr/>
            <p:nvPr/>
          </p:nvSpPr>
          <p:spPr>
            <a:xfrm>
              <a:off x="185040" y="-585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 name="Google Shape;138;p17"/>
            <p:cNvSpPr/>
            <p:nvPr/>
          </p:nvSpPr>
          <p:spPr>
            <a:xfrm rot="10800000">
              <a:off x="8434800" y="450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 name="Google Shape;139;p17"/>
            <p:cNvSpPr/>
            <p:nvPr/>
          </p:nvSpPr>
          <p:spPr>
            <a:xfrm rot="10800000">
              <a:off x="8854200" y="45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 name="Google Shape;140;p17"/>
            <p:cNvSpPr/>
            <p:nvPr/>
          </p:nvSpPr>
          <p:spPr>
            <a:xfrm flipH="1">
              <a:off x="8119440" y="-5850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grpSp>
        <p:nvGrpSpPr>
          <p:cNvPr id="62" name="Google Shape;144;p18"/>
          <p:cNvGrpSpPr/>
          <p:nvPr/>
        </p:nvGrpSpPr>
        <p:grpSpPr>
          <a:xfrm>
            <a:off x="-476640" y="2900520"/>
            <a:ext cx="10096920" cy="2864880"/>
            <a:chOff x="-476640" y="2900520"/>
            <a:chExt cx="10096920" cy="2864880"/>
          </a:xfrm>
        </p:grpSpPr>
        <p:grpSp>
          <p:nvGrpSpPr>
            <p:cNvPr id="63" name="Google Shape;145;p18"/>
            <p:cNvGrpSpPr/>
            <p:nvPr/>
          </p:nvGrpSpPr>
          <p:grpSpPr>
            <a:xfrm>
              <a:off x="-476640" y="2900520"/>
              <a:ext cx="10096920" cy="2864880"/>
              <a:chOff x="-476640" y="2900520"/>
              <a:chExt cx="10096920" cy="2864880"/>
            </a:xfrm>
          </p:grpSpPr>
          <p:sp>
            <p:nvSpPr>
              <p:cNvPr id="64" name="Google Shape;146;p18"/>
              <p:cNvSpPr/>
              <p:nvPr/>
            </p:nvSpPr>
            <p:spPr>
              <a:xfrm rot="10800000" flipH="1">
                <a:off x="-267120" y="2900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 name="Google Shape;147;p18"/>
              <p:cNvSpPr/>
              <p:nvPr/>
            </p:nvSpPr>
            <p:spPr>
              <a:xfrm>
                <a:off x="-90720" y="44251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 name="Google Shape;148;p18"/>
              <p:cNvSpPr/>
              <p:nvPr/>
            </p:nvSpPr>
            <p:spPr>
              <a:xfrm>
                <a:off x="-476640" y="35229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 name="Google Shape;149;p18"/>
              <p:cNvSpPr/>
              <p:nvPr/>
            </p:nvSpPr>
            <p:spPr>
              <a:xfrm rot="10800000">
                <a:off x="8572320" y="29005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8" name="Google Shape;150;p18"/>
              <p:cNvSpPr/>
              <p:nvPr/>
            </p:nvSpPr>
            <p:spPr>
              <a:xfrm flipH="1">
                <a:off x="8395200" y="44251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 name="Google Shape;151;p18"/>
              <p:cNvSpPr/>
              <p:nvPr/>
            </p:nvSpPr>
            <p:spPr>
              <a:xfrm flipH="1">
                <a:off x="8781480" y="35229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0" name="Google Shape;152;p18"/>
              <p:cNvSpPr/>
              <p:nvPr/>
            </p:nvSpPr>
            <p:spPr>
              <a:xfrm rot="10800000">
                <a:off x="8010360" y="47977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1" name="Google Shape;153;p18"/>
            <p:cNvSpPr/>
            <p:nvPr/>
          </p:nvSpPr>
          <p:spPr>
            <a:xfrm rot="10800000" flipH="1">
              <a:off x="293400" y="47977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microsoft.com/office/2007/relationships/hdphoto" Target="../media/hdphoto3.wdp"/><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7F9F2A6B-D94F-44CE-9BE4-377DFAAD0F76}"/>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035" y="0"/>
            <a:ext cx="9141965" cy="5143500"/>
          </a:xfrm>
          <a:prstGeom prst="rect">
            <a:avLst/>
          </a:prstGeom>
        </p:spPr>
      </p:pic>
      <p:sp>
        <p:nvSpPr>
          <p:cNvPr id="247" name="PlaceHolder 1"/>
          <p:cNvSpPr>
            <a:spLocks noGrp="1"/>
          </p:cNvSpPr>
          <p:nvPr>
            <p:ph type="title"/>
          </p:nvPr>
        </p:nvSpPr>
        <p:spPr>
          <a:xfrm>
            <a:off x="2625240" y="938312"/>
            <a:ext cx="4198320" cy="2381040"/>
          </a:xfrm>
          <a:prstGeom prst="rect">
            <a:avLst/>
          </a:prstGeom>
          <a:noFill/>
          <a:ln w="0">
            <a:noFill/>
          </a:ln>
        </p:spPr>
        <p:txBody>
          <a:bodyPr lIns="91440" tIns="91440" rIns="91440" bIns="91440" anchor="b">
            <a:normAutofit fontScale="90000"/>
          </a:bodyPr>
          <a:lstStyle/>
          <a:p>
            <a:pPr indent="0" algn="l">
              <a:lnSpc>
                <a:spcPct val="100000"/>
              </a:lnSpc>
              <a:buNone/>
              <a:tabLst>
                <a:tab pos="0" algn="l"/>
              </a:tabLst>
            </a:pPr>
            <a:r>
              <a:rPr lang="en" sz="5400" b="1" strike="noStrike" spc="-1" dirty="0">
                <a:solidFill>
                  <a:schemeClr val="dk1"/>
                </a:solidFill>
                <a:latin typeface="Outfit"/>
                <a:ea typeface="Outfit"/>
              </a:rPr>
              <a:t>Traditional AI </a:t>
            </a:r>
            <a:br>
              <a:rPr lang="en" sz="5400" b="1" strike="noStrike" spc="-1" dirty="0">
                <a:solidFill>
                  <a:schemeClr val="dk1"/>
                </a:solidFill>
                <a:latin typeface="Outfit"/>
                <a:ea typeface="Outfit"/>
              </a:rPr>
            </a:br>
            <a:r>
              <a:rPr lang="en" sz="5400" b="1" strike="noStrike" spc="-1" dirty="0">
                <a:solidFill>
                  <a:schemeClr val="dk1"/>
                </a:solidFill>
                <a:latin typeface="Outfit"/>
                <a:ea typeface="Outfit"/>
              </a:rPr>
              <a:t>		           vs </a:t>
            </a:r>
            <a:br>
              <a:rPr lang="en" sz="5400" b="1" strike="noStrike" spc="-1" dirty="0">
                <a:solidFill>
                  <a:schemeClr val="dk1"/>
                </a:solidFill>
                <a:latin typeface="Outfit"/>
                <a:ea typeface="Outfit"/>
              </a:rPr>
            </a:br>
            <a:r>
              <a:rPr lang="en" sz="5400" b="1" strike="noStrike" spc="-1" dirty="0">
                <a:solidFill>
                  <a:schemeClr val="dk1"/>
                </a:solidFill>
                <a:latin typeface="Outfit"/>
                <a:ea typeface="Outfit"/>
              </a:rPr>
              <a:t>Generative AI</a:t>
            </a:r>
            <a:endParaRPr lang="fr-FR" sz="5400" b="0" strike="noStrike" spc="-1" dirty="0">
              <a:solidFill>
                <a:schemeClr val="dk1"/>
              </a:solidFill>
              <a:latin typeface="Arial"/>
            </a:endParaRPr>
          </a:p>
        </p:txBody>
      </p:sp>
      <p:sp>
        <p:nvSpPr>
          <p:cNvPr id="248" name="PlaceHolder 2"/>
          <p:cNvSpPr>
            <a:spLocks noGrp="1"/>
          </p:cNvSpPr>
          <p:nvPr>
            <p:ph type="subTitle"/>
          </p:nvPr>
        </p:nvSpPr>
        <p:spPr>
          <a:xfrm>
            <a:off x="2175945" y="3666297"/>
            <a:ext cx="4161960" cy="418680"/>
          </a:xfrm>
          <a:prstGeom prst="rect">
            <a:avLst/>
          </a:prstGeom>
          <a:noFill/>
          <a:ln w="0">
            <a:noFill/>
          </a:ln>
        </p:spPr>
        <p:txBody>
          <a:bodyPr lIns="91440" tIns="91440" rIns="91440" bIns="91440" anchor="t">
            <a:normAutofit fontScale="94193"/>
          </a:bodyPr>
          <a:lstStyle/>
          <a:p>
            <a:pPr indent="0">
              <a:lnSpc>
                <a:spcPct val="100000"/>
              </a:lnSpc>
              <a:buNone/>
              <a:tabLst>
                <a:tab pos="0" algn="l"/>
              </a:tabLst>
            </a:pPr>
            <a:r>
              <a:rPr lang="he-IL" sz="1500" b="0" strike="noStrike" spc="-1" dirty="0">
                <a:solidFill>
                  <a:schemeClr val="dk1"/>
                </a:solidFill>
                <a:latin typeface="DM Sans"/>
                <a:ea typeface="DM Sans"/>
              </a:rPr>
              <a:t>?</a:t>
            </a:r>
            <a:endParaRPr lang="en-US" sz="1500" b="0" strike="noStrike" spc="-1" dirty="0">
              <a:solidFill>
                <a:srgbClr val="000000"/>
              </a:solidFill>
              <a:latin typeface="OpenSymbol"/>
            </a:endParaRPr>
          </a:p>
        </p:txBody>
      </p:sp>
      <p:cxnSp>
        <p:nvCxnSpPr>
          <p:cNvPr id="249" name="Google Shape;346;p36"/>
          <p:cNvCxnSpPr/>
          <p:nvPr/>
        </p:nvCxnSpPr>
        <p:spPr>
          <a:xfrm>
            <a:off x="4419600" y="3503388"/>
            <a:ext cx="373680" cy="360"/>
          </a:xfrm>
          <a:prstGeom prst="straightConnector1">
            <a:avLst/>
          </a:prstGeom>
          <a:ln w="19050">
            <a:solidFill>
              <a:srgbClr val="384655"/>
            </a:solidFill>
            <a:round/>
          </a:ln>
        </p:spPr>
      </p:cxnSp>
      <p:sp>
        <p:nvSpPr>
          <p:cNvPr id="3" name="AutoShape 4">
            <a:extLst>
              <a:ext uri="{FF2B5EF4-FFF2-40B4-BE49-F238E27FC236}">
                <a16:creationId xmlns:a16="http://schemas.microsoft.com/office/drawing/2014/main" id="{032F0FB2-1CF5-41E8-B339-D6EF0C50429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AutoShape 6">
            <a:extLst>
              <a:ext uri="{FF2B5EF4-FFF2-40B4-BE49-F238E27FC236}">
                <a16:creationId xmlns:a16="http://schemas.microsoft.com/office/drawing/2014/main" id="{84953A12-E20C-43C4-A4C1-0A3381FB503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AutoShape 8">
            <a:extLst>
              <a:ext uri="{FF2B5EF4-FFF2-40B4-BE49-F238E27FC236}">
                <a16:creationId xmlns:a16="http://schemas.microsoft.com/office/drawing/2014/main" id="{AEC0A194-D94A-4FE3-8ADE-F87D4FB7EBE1}"/>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5122" name="Picture 2">
            <a:extLst>
              <a:ext uri="{FF2B5EF4-FFF2-40B4-BE49-F238E27FC236}">
                <a16:creationId xmlns:a16="http://schemas.microsoft.com/office/drawing/2014/main" id="{DFD92065-5D50-45EF-880A-E9926338C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3BFD04FD-78EB-4328-A7D4-EB98A702BC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 name="תמונה 3">
            <a:extLst>
              <a:ext uri="{FF2B5EF4-FFF2-40B4-BE49-F238E27FC236}">
                <a16:creationId xmlns:a16="http://schemas.microsoft.com/office/drawing/2014/main" id="{89C8554D-98AE-41A3-B052-B351234A728D}"/>
              </a:ext>
            </a:extLst>
          </p:cNvPr>
          <p:cNvPicPr>
            <a:picLocks noChangeAspect="1"/>
          </p:cNvPicPr>
          <p:nvPr/>
        </p:nvPicPr>
        <p:blipFill>
          <a:blip r:embed="rId3"/>
          <a:stretch>
            <a:fillRect/>
          </a:stretch>
        </p:blipFill>
        <p:spPr>
          <a:xfrm>
            <a:off x="0" y="0"/>
            <a:ext cx="9320543"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8" name="Google Shape;406;p39"/>
          <p:cNvGrpSpPr/>
          <p:nvPr/>
        </p:nvGrpSpPr>
        <p:grpSpPr>
          <a:xfrm>
            <a:off x="-1724424" y="-476682"/>
            <a:ext cx="4135320" cy="6091200"/>
            <a:chOff x="-541800" y="-622440"/>
            <a:chExt cx="4135320" cy="6091200"/>
          </a:xfrm>
        </p:grpSpPr>
        <p:sp>
          <p:nvSpPr>
            <p:cNvPr id="609" name="Google Shape;407;p39"/>
            <p:cNvSpPr/>
            <p:nvPr/>
          </p:nvSpPr>
          <p:spPr>
            <a:xfrm rot="10800000">
              <a:off x="84600" y="4042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0" name="Google Shape;408;p39"/>
            <p:cNvSpPr/>
            <p:nvPr/>
          </p:nvSpPr>
          <p:spPr>
            <a:xfrm rot="10800000">
              <a:off x="993960" y="4575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1" name="Google Shape;409;p39"/>
            <p:cNvSpPr/>
            <p:nvPr/>
          </p:nvSpPr>
          <p:spPr>
            <a:xfrm rot="10800000">
              <a:off x="204084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2" name="Google Shape;410;p39"/>
            <p:cNvSpPr/>
            <p:nvPr/>
          </p:nvSpPr>
          <p:spPr>
            <a:xfrm rot="10800000">
              <a:off x="-54180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3" name="Google Shape;411;p39"/>
            <p:cNvSpPr/>
            <p:nvPr/>
          </p:nvSpPr>
          <p:spPr>
            <a:xfrm flipH="1">
              <a:off x="992880" y="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4" name="Google Shape;412;p39"/>
            <p:cNvSpPr/>
            <p:nvPr/>
          </p:nvSpPr>
          <p:spPr>
            <a:xfrm flipH="1">
              <a:off x="712440" y="22752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5" name="Google Shape;413;p39"/>
            <p:cNvSpPr/>
            <p:nvPr/>
          </p:nvSpPr>
          <p:spPr>
            <a:xfrm flipH="1">
              <a:off x="420840" y="1778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6" name="Google Shape;414;p39"/>
            <p:cNvSpPr/>
            <p:nvPr/>
          </p:nvSpPr>
          <p:spPr>
            <a:xfrm flipH="1">
              <a:off x="1611000" y="1474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7" name="Google Shape;415;p39"/>
            <p:cNvSpPr/>
            <p:nvPr/>
          </p:nvSpPr>
          <p:spPr>
            <a:xfrm flipH="1">
              <a:off x="2597040" y="-6224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8" name="Google Shape;416;p39"/>
            <p:cNvSpPr/>
            <p:nvPr/>
          </p:nvSpPr>
          <p:spPr>
            <a:xfrm flipH="1">
              <a:off x="1259280" y="26514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9" name="Google Shape;417;p39"/>
            <p:cNvSpPr/>
            <p:nvPr/>
          </p:nvSpPr>
          <p:spPr>
            <a:xfrm flipH="1">
              <a:off x="2180160" y="-1382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0" name="Google Shape;418;p39"/>
            <p:cNvSpPr/>
            <p:nvPr/>
          </p:nvSpPr>
          <p:spPr>
            <a:xfrm rot="10800000">
              <a:off x="1759320" y="404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1" name="Google Shape;419;p39"/>
            <p:cNvSpPr/>
            <p:nvPr/>
          </p:nvSpPr>
          <p:spPr>
            <a:xfrm rot="10800000">
              <a:off x="2368080" y="26517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2" name="Google Shape;420;p39"/>
            <p:cNvSpPr/>
            <p:nvPr/>
          </p:nvSpPr>
          <p:spPr>
            <a:xfrm rot="10800000">
              <a:off x="503640" y="35582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3" name="Google Shape;421;p39"/>
            <p:cNvSpPr/>
            <p:nvPr/>
          </p:nvSpPr>
          <p:spPr>
            <a:xfrm rot="10800000">
              <a:off x="1759320" y="4501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4" name="Google Shape;422;p39"/>
            <p:cNvSpPr/>
            <p:nvPr/>
          </p:nvSpPr>
          <p:spPr>
            <a:xfrm flipH="1">
              <a:off x="-126360" y="539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5" name="Google Shape;423;p39"/>
            <p:cNvSpPr/>
            <p:nvPr/>
          </p:nvSpPr>
          <p:spPr>
            <a:xfrm flipH="1">
              <a:off x="2754720" y="3194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626" name="Google Shape;424;p39"/>
          <p:cNvCxnSpPr/>
          <p:nvPr/>
        </p:nvCxnSpPr>
        <p:spPr>
          <a:xfrm>
            <a:off x="3942816" y="2568918"/>
            <a:ext cx="374040" cy="360"/>
          </a:xfrm>
          <a:prstGeom prst="straightConnector1">
            <a:avLst/>
          </a:prstGeom>
          <a:ln w="19050">
            <a:solidFill>
              <a:srgbClr val="384655"/>
            </a:solidFill>
            <a:round/>
          </a:ln>
        </p:spPr>
      </p:cxnSp>
      <p:sp>
        <p:nvSpPr>
          <p:cNvPr id="606" name="PlaceHolder 1"/>
          <p:cNvSpPr>
            <a:spLocks noGrp="1"/>
          </p:cNvSpPr>
          <p:nvPr>
            <p:ph type="title"/>
          </p:nvPr>
        </p:nvSpPr>
        <p:spPr>
          <a:xfrm>
            <a:off x="-706620" y="-292086"/>
            <a:ext cx="7834128" cy="1161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1" strike="noStrike" spc="-1" dirty="0">
                <a:solidFill>
                  <a:schemeClr val="dk1"/>
                </a:solidFill>
                <a:latin typeface="Outfit"/>
                <a:ea typeface="Outfit"/>
              </a:rPr>
              <a:t>1. Define Your Use Case</a:t>
            </a:r>
          </a:p>
        </p:txBody>
      </p:sp>
      <p:sp>
        <p:nvSpPr>
          <p:cNvPr id="607" name="PlaceHolder 2"/>
          <p:cNvSpPr>
            <a:spLocks noGrp="1"/>
          </p:cNvSpPr>
          <p:nvPr>
            <p:ph type="subTitle"/>
          </p:nvPr>
        </p:nvSpPr>
        <p:spPr>
          <a:xfrm>
            <a:off x="576695" y="981792"/>
            <a:ext cx="8717019" cy="1978560"/>
          </a:xfrm>
          <a:prstGeom prst="rect">
            <a:avLst/>
          </a:prstGeom>
          <a:noFill/>
          <a:ln w="0">
            <a:noFill/>
          </a:ln>
        </p:spPr>
        <p:txBody>
          <a:bodyPr lIns="91440" tIns="91440" rIns="91440" bIns="91440" anchor="t">
            <a:normAutofit fontScale="99423"/>
          </a:bodyPr>
          <a:lstStyle/>
          <a:p>
            <a:pPr indent="0" algn="ctr" rtl="0">
              <a:lnSpc>
                <a:spcPct val="100000"/>
              </a:lnSpc>
              <a:buNone/>
              <a:tabLst>
                <a:tab pos="0" algn="l"/>
              </a:tabLst>
            </a:pPr>
            <a:r>
              <a:rPr lang="en-US" sz="1800" b="0" strike="noStrike" spc="-1" dirty="0">
                <a:solidFill>
                  <a:schemeClr val="dk1"/>
                </a:solidFill>
                <a:latin typeface="DM Sans"/>
                <a:ea typeface="DM Sans"/>
              </a:rPr>
              <a:t>Clearly define your AI’s purpose—text generation, image creation, or idea generation. </a:t>
            </a:r>
          </a:p>
          <a:p>
            <a:pPr indent="0" algn="ctr" rtl="0">
              <a:lnSpc>
                <a:spcPct val="100000"/>
              </a:lnSpc>
              <a:buNone/>
              <a:tabLst>
                <a:tab pos="0" algn="l"/>
              </a:tabLst>
            </a:pPr>
            <a:r>
              <a:rPr lang="en-US" sz="1800" b="0" strike="noStrike" spc="-1" dirty="0">
                <a:solidFill>
                  <a:schemeClr val="dk1"/>
                </a:solidFill>
                <a:latin typeface="DM Sans"/>
                <a:ea typeface="DM Sans"/>
              </a:rPr>
              <a:t>A well-defined use case serves as a roadmap for development.</a:t>
            </a:r>
          </a:p>
        </p:txBody>
      </p:sp>
      <p:sp>
        <p:nvSpPr>
          <p:cNvPr id="24" name="PlaceHolder 1">
            <a:extLst>
              <a:ext uri="{FF2B5EF4-FFF2-40B4-BE49-F238E27FC236}">
                <a16:creationId xmlns:a16="http://schemas.microsoft.com/office/drawing/2014/main" id="{02BC3FD8-AADF-4FCC-9F34-8BDF27699D40}"/>
              </a:ext>
            </a:extLst>
          </p:cNvPr>
          <p:cNvSpPr txBox="1">
            <a:spLocks/>
          </p:cNvSpPr>
          <p:nvPr/>
        </p:nvSpPr>
        <p:spPr>
          <a:xfrm>
            <a:off x="1647887" y="1996122"/>
            <a:ext cx="5678772" cy="1161720"/>
          </a:xfrm>
          <a:prstGeom prst="rect">
            <a:avLst/>
          </a:prstGeom>
          <a:noFill/>
          <a:ln w="0">
            <a:noFill/>
          </a:ln>
        </p:spPr>
        <p:txBody>
          <a:bodyPr lIns="91440" tIns="91440" rIns="91440" bIns="91440" anchor="b">
            <a:normAutofit fontScale="92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4000" b="1" spc="-1" dirty="0">
                <a:solidFill>
                  <a:schemeClr val="dk1"/>
                </a:solidFill>
                <a:latin typeface="Outfit"/>
                <a:ea typeface="Outfit"/>
              </a:rPr>
              <a:t>2. Collect and Prepare Data</a:t>
            </a:r>
          </a:p>
        </p:txBody>
      </p:sp>
      <p:sp>
        <p:nvSpPr>
          <p:cNvPr id="25" name="PlaceHolder 2">
            <a:extLst>
              <a:ext uri="{FF2B5EF4-FFF2-40B4-BE49-F238E27FC236}">
                <a16:creationId xmlns:a16="http://schemas.microsoft.com/office/drawing/2014/main" id="{6D3B223A-A8EA-42D3-B343-02E0829D6CF0}"/>
              </a:ext>
            </a:extLst>
          </p:cNvPr>
          <p:cNvSpPr txBox="1">
            <a:spLocks/>
          </p:cNvSpPr>
          <p:nvPr/>
        </p:nvSpPr>
        <p:spPr>
          <a:xfrm>
            <a:off x="214992" y="3429858"/>
            <a:ext cx="8717019" cy="1978560"/>
          </a:xfrm>
          <a:prstGeom prst="rect">
            <a:avLst/>
          </a:prstGeom>
          <a:noFill/>
          <a:ln w="0">
            <a:noFill/>
          </a:ln>
        </p:spPr>
        <p:txBody>
          <a:bodyPr lIns="91440" tIns="91440" rIns="91440" bIns="91440" anchor="t">
            <a:normAutofit fontScale="9942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Gather high-quality, diverse, and well-labeled datasets. </a:t>
            </a:r>
          </a:p>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Data preparation is crucial for accuracy, taking up most of a data scientist’s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685155" y="-185999"/>
            <a:ext cx="7834128" cy="1161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1" strike="noStrike" spc="-1" dirty="0">
                <a:solidFill>
                  <a:schemeClr val="dk1"/>
                </a:solidFill>
                <a:latin typeface="Outfit"/>
                <a:ea typeface="Outfit"/>
              </a:rPr>
              <a:t>3. Choose a Generative Architecture</a:t>
            </a:r>
          </a:p>
        </p:txBody>
      </p:sp>
      <p:sp>
        <p:nvSpPr>
          <p:cNvPr id="607" name="PlaceHolder 2"/>
          <p:cNvSpPr>
            <a:spLocks noGrp="1"/>
          </p:cNvSpPr>
          <p:nvPr>
            <p:ph type="subTitle"/>
          </p:nvPr>
        </p:nvSpPr>
        <p:spPr>
          <a:xfrm>
            <a:off x="-27287" y="913638"/>
            <a:ext cx="8717019" cy="1978560"/>
          </a:xfrm>
          <a:prstGeom prst="rect">
            <a:avLst/>
          </a:prstGeom>
          <a:noFill/>
          <a:ln w="0">
            <a:noFill/>
          </a:ln>
        </p:spPr>
        <p:txBody>
          <a:bodyPr lIns="91440" tIns="91440" rIns="91440" bIns="91440" anchor="t">
            <a:normAutofit fontScale="99423"/>
          </a:bodyPr>
          <a:lstStyle/>
          <a:p>
            <a:pPr indent="0" algn="ctr" rtl="0">
              <a:lnSpc>
                <a:spcPct val="100000"/>
              </a:lnSpc>
              <a:buNone/>
              <a:tabLst>
                <a:tab pos="0" algn="l"/>
              </a:tabLst>
            </a:pPr>
            <a:r>
              <a:rPr lang="en-US" sz="1800" b="0" strike="noStrike" spc="-1" dirty="0">
                <a:solidFill>
                  <a:schemeClr val="dk1"/>
                </a:solidFill>
                <a:latin typeface="DM Sans"/>
                <a:ea typeface="DM Sans"/>
              </a:rPr>
              <a:t>Selecting the right model depends on the type of content you want to generate:</a:t>
            </a:r>
          </a:p>
          <a:p>
            <a:pPr indent="0" algn="ctr" rtl="0">
              <a:lnSpc>
                <a:spcPct val="100000"/>
              </a:lnSpc>
              <a:buNone/>
              <a:tabLst>
                <a:tab pos="0" algn="l"/>
              </a:tabLst>
            </a:pPr>
            <a:endParaRPr lang="en-US" sz="1800" b="0" strike="noStrike" spc="-1" dirty="0">
              <a:solidFill>
                <a:schemeClr val="dk1"/>
              </a:solidFill>
              <a:latin typeface="DM Sans"/>
              <a:ea typeface="DM Sans"/>
            </a:endParaRPr>
          </a:p>
        </p:txBody>
      </p:sp>
      <p:sp>
        <p:nvSpPr>
          <p:cNvPr id="25" name="PlaceHolder 2">
            <a:extLst>
              <a:ext uri="{FF2B5EF4-FFF2-40B4-BE49-F238E27FC236}">
                <a16:creationId xmlns:a16="http://schemas.microsoft.com/office/drawing/2014/main" id="{6D3B223A-A8EA-42D3-B343-02E0829D6CF0}"/>
              </a:ext>
            </a:extLst>
          </p:cNvPr>
          <p:cNvSpPr txBox="1">
            <a:spLocks/>
          </p:cNvSpPr>
          <p:nvPr/>
        </p:nvSpPr>
        <p:spPr>
          <a:xfrm>
            <a:off x="97105" y="1828912"/>
            <a:ext cx="8717019" cy="3483900"/>
          </a:xfrm>
          <a:prstGeom prst="rect">
            <a:avLst/>
          </a:prstGeom>
          <a:noFill/>
          <a:ln w="0">
            <a:noFill/>
          </a:ln>
        </p:spPr>
        <p:txBody>
          <a:bodyPr lIns="91440" tIns="91440" rIns="91440" bIns="91440" anchor="t">
            <a:normAutofit fontScale="9942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285750" algn="l" rtl="0">
              <a:lnSpc>
                <a:spcPct val="100000"/>
              </a:lnSpc>
              <a:tabLst>
                <a:tab pos="0" algn="l"/>
              </a:tabLst>
            </a:pPr>
            <a:r>
              <a:rPr lang="en-US" sz="1800" b="1" spc="-1" dirty="0">
                <a:solidFill>
                  <a:schemeClr val="dk1"/>
                </a:solidFill>
                <a:latin typeface="DM Sans"/>
                <a:ea typeface="DM Sans"/>
              </a:rPr>
              <a:t>Generative Adversarial Networks (GANs): </a:t>
            </a:r>
          </a:p>
          <a:p>
            <a:pPr marL="514350" indent="-285750" algn="l" rtl="0">
              <a:lnSpc>
                <a:spcPct val="100000"/>
              </a:lnSpc>
              <a:tabLst>
                <a:tab pos="0" algn="l"/>
              </a:tabLst>
            </a:pPr>
            <a:r>
              <a:rPr lang="en-US" sz="1800" b="1" spc="-1" dirty="0">
                <a:solidFill>
                  <a:schemeClr val="dk1"/>
                </a:solidFill>
                <a:latin typeface="DM Sans"/>
                <a:ea typeface="DM Sans"/>
              </a:rPr>
              <a:t>Variational Autoencoders (VAEs): </a:t>
            </a:r>
          </a:p>
          <a:p>
            <a:pPr marL="514350" indent="-285750" algn="l" rtl="0">
              <a:lnSpc>
                <a:spcPct val="100000"/>
              </a:lnSpc>
              <a:tabLst>
                <a:tab pos="0" algn="l"/>
              </a:tabLst>
            </a:pPr>
            <a:r>
              <a:rPr lang="en-US" sz="1800" b="1" spc="-1" dirty="0">
                <a:solidFill>
                  <a:schemeClr val="dk1"/>
                </a:solidFill>
                <a:latin typeface="DM Sans"/>
                <a:ea typeface="DM Sans"/>
              </a:rPr>
              <a:t>Transformers: </a:t>
            </a:r>
          </a:p>
        </p:txBody>
      </p:sp>
      <p:pic>
        <p:nvPicPr>
          <p:cNvPr id="8194" name="Picture 2">
            <a:extLst>
              <a:ext uri="{FF2B5EF4-FFF2-40B4-BE49-F238E27FC236}">
                <a16:creationId xmlns:a16="http://schemas.microsoft.com/office/drawing/2014/main" id="{29F22EE3-3872-45BF-A428-2CB9D18329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8" t="26101" r="7246" b="3033"/>
          <a:stretch/>
        </p:blipFill>
        <p:spPr bwMode="auto">
          <a:xfrm>
            <a:off x="68783" y="1036372"/>
            <a:ext cx="9031838" cy="380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666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432;p40">
            <a:extLst>
              <a:ext uri="{FF2B5EF4-FFF2-40B4-BE49-F238E27FC236}">
                <a16:creationId xmlns:a16="http://schemas.microsoft.com/office/drawing/2014/main" id="{15DE8F2E-E1B1-420C-A99D-D989C2A1C218}"/>
              </a:ext>
            </a:extLst>
          </p:cNvPr>
          <p:cNvGrpSpPr/>
          <p:nvPr/>
        </p:nvGrpSpPr>
        <p:grpSpPr>
          <a:xfrm>
            <a:off x="7046706" y="576204"/>
            <a:ext cx="3152564" cy="4247325"/>
            <a:chOff x="5104440" y="-153360"/>
            <a:chExt cx="4218840" cy="5555880"/>
          </a:xfrm>
        </p:grpSpPr>
        <p:sp>
          <p:nvSpPr>
            <p:cNvPr id="27" name="Google Shape;433;p40">
              <a:extLst>
                <a:ext uri="{FF2B5EF4-FFF2-40B4-BE49-F238E27FC236}">
                  <a16:creationId xmlns:a16="http://schemas.microsoft.com/office/drawing/2014/main" id="{14D0BBC8-E346-4578-A967-B2D1F5279486}"/>
                </a:ext>
              </a:extLst>
            </p:cNvPr>
            <p:cNvSpPr/>
            <p:nvPr/>
          </p:nvSpPr>
          <p:spPr>
            <a:xfrm>
              <a:off x="7075080" y="2547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 name="Google Shape;434;p40">
              <a:extLst>
                <a:ext uri="{FF2B5EF4-FFF2-40B4-BE49-F238E27FC236}">
                  <a16:creationId xmlns:a16="http://schemas.microsoft.com/office/drawing/2014/main" id="{D1C72F94-21F5-42BF-A796-3CA468DDB171}"/>
                </a:ext>
              </a:extLst>
            </p:cNvPr>
            <p:cNvSpPr/>
            <p:nvPr/>
          </p:nvSpPr>
          <p:spPr>
            <a:xfrm>
              <a:off x="7026120" y="-153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 name="Google Shape;435;p40">
              <a:extLst>
                <a:ext uri="{FF2B5EF4-FFF2-40B4-BE49-F238E27FC236}">
                  <a16:creationId xmlns:a16="http://schemas.microsoft.com/office/drawing/2014/main" id="{8D7485E6-3B2B-4BFA-B385-E299FABBE5FC}"/>
                </a:ext>
              </a:extLst>
            </p:cNvPr>
            <p:cNvSpPr/>
            <p:nvPr/>
          </p:nvSpPr>
          <p:spPr>
            <a:xfrm>
              <a:off x="6606720" y="3186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 name="Google Shape;436;p40">
              <a:extLst>
                <a:ext uri="{FF2B5EF4-FFF2-40B4-BE49-F238E27FC236}">
                  <a16:creationId xmlns:a16="http://schemas.microsoft.com/office/drawing/2014/main" id="{57616D7B-E42F-47E1-9676-6A451FC4C0E0}"/>
                </a:ext>
              </a:extLst>
            </p:cNvPr>
            <p:cNvSpPr/>
            <p:nvPr/>
          </p:nvSpPr>
          <p:spPr>
            <a:xfrm>
              <a:off x="6139080" y="13708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 name="Google Shape;437;p40">
              <a:extLst>
                <a:ext uri="{FF2B5EF4-FFF2-40B4-BE49-F238E27FC236}">
                  <a16:creationId xmlns:a16="http://schemas.microsoft.com/office/drawing/2014/main" id="{1BD24BF5-0263-4B67-A09F-F6BAB3BA1F3D}"/>
                </a:ext>
              </a:extLst>
            </p:cNvPr>
            <p:cNvSpPr/>
            <p:nvPr/>
          </p:nvSpPr>
          <p:spPr>
            <a:xfrm>
              <a:off x="5732280" y="8744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 name="Google Shape;438;p40">
              <a:extLst>
                <a:ext uri="{FF2B5EF4-FFF2-40B4-BE49-F238E27FC236}">
                  <a16:creationId xmlns:a16="http://schemas.microsoft.com/office/drawing/2014/main" id="{D5774B50-8634-4CD7-9243-D134292EF5E8}"/>
                </a:ext>
              </a:extLst>
            </p:cNvPr>
            <p:cNvSpPr/>
            <p:nvPr/>
          </p:nvSpPr>
          <p:spPr>
            <a:xfrm>
              <a:off x="7480800" y="990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 name="Google Shape;439;p40">
              <a:extLst>
                <a:ext uri="{FF2B5EF4-FFF2-40B4-BE49-F238E27FC236}">
                  <a16:creationId xmlns:a16="http://schemas.microsoft.com/office/drawing/2014/main" id="{1ED164DA-5BD6-400F-AF8B-105BC76F1977}"/>
                </a:ext>
              </a:extLst>
            </p:cNvPr>
            <p:cNvSpPr/>
            <p:nvPr/>
          </p:nvSpPr>
          <p:spPr>
            <a:xfrm>
              <a:off x="7075080" y="2075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 name="Google Shape;440;p40">
              <a:extLst>
                <a:ext uri="{FF2B5EF4-FFF2-40B4-BE49-F238E27FC236}">
                  <a16:creationId xmlns:a16="http://schemas.microsoft.com/office/drawing/2014/main" id="{8BF6DFC1-EAF5-4297-A9E0-AE2C9BDF7FD4}"/>
                </a:ext>
              </a:extLst>
            </p:cNvPr>
            <p:cNvSpPr/>
            <p:nvPr/>
          </p:nvSpPr>
          <p:spPr>
            <a:xfrm>
              <a:off x="7962480" y="1404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 name="Google Shape;441;p40">
              <a:extLst>
                <a:ext uri="{FF2B5EF4-FFF2-40B4-BE49-F238E27FC236}">
                  <a16:creationId xmlns:a16="http://schemas.microsoft.com/office/drawing/2014/main" id="{939587BC-5031-4D5B-81DF-D387DC277889}"/>
                </a:ext>
              </a:extLst>
            </p:cNvPr>
            <p:cNvSpPr/>
            <p:nvPr/>
          </p:nvSpPr>
          <p:spPr>
            <a:xfrm rot="10800000" flipH="1">
              <a:off x="6035760" y="3125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 name="Google Shape;442;p40">
              <a:extLst>
                <a:ext uri="{FF2B5EF4-FFF2-40B4-BE49-F238E27FC236}">
                  <a16:creationId xmlns:a16="http://schemas.microsoft.com/office/drawing/2014/main" id="{A3D01E34-AC21-4811-A76B-9AB3A2A9768E}"/>
                </a:ext>
              </a:extLst>
            </p:cNvPr>
            <p:cNvSpPr/>
            <p:nvPr/>
          </p:nvSpPr>
          <p:spPr>
            <a:xfrm rot="10800000" flipH="1">
              <a:off x="6354720" y="41025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 name="Google Shape;444;p40">
              <a:extLst>
                <a:ext uri="{FF2B5EF4-FFF2-40B4-BE49-F238E27FC236}">
                  <a16:creationId xmlns:a16="http://schemas.microsoft.com/office/drawing/2014/main" id="{24F2F315-7579-4FBD-AFF4-B980BFA12769}"/>
                </a:ext>
              </a:extLst>
            </p:cNvPr>
            <p:cNvSpPr/>
            <p:nvPr/>
          </p:nvSpPr>
          <p:spPr>
            <a:xfrm rot="10800000" flipH="1">
              <a:off x="6682680" y="3515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 name="Google Shape;445;p40">
              <a:extLst>
                <a:ext uri="{FF2B5EF4-FFF2-40B4-BE49-F238E27FC236}">
                  <a16:creationId xmlns:a16="http://schemas.microsoft.com/office/drawing/2014/main" id="{BEFEE9FB-C44E-4E4A-BE07-60AEDE11BA58}"/>
                </a:ext>
              </a:extLst>
            </p:cNvPr>
            <p:cNvSpPr/>
            <p:nvPr/>
          </p:nvSpPr>
          <p:spPr>
            <a:xfrm rot="10800000" flipH="1">
              <a:off x="510444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 name="Google Shape;446;p40">
              <a:extLst>
                <a:ext uri="{FF2B5EF4-FFF2-40B4-BE49-F238E27FC236}">
                  <a16:creationId xmlns:a16="http://schemas.microsoft.com/office/drawing/2014/main" id="{6FDCCC73-604F-4ADF-9E86-E6A70E06DC62}"/>
                </a:ext>
              </a:extLst>
            </p:cNvPr>
            <p:cNvSpPr/>
            <p:nvPr/>
          </p:nvSpPr>
          <p:spPr>
            <a:xfrm>
              <a:off x="8484840" y="24382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 name="Google Shape;447;p40">
              <a:extLst>
                <a:ext uri="{FF2B5EF4-FFF2-40B4-BE49-F238E27FC236}">
                  <a16:creationId xmlns:a16="http://schemas.microsoft.com/office/drawing/2014/main" id="{2A2B858B-3A31-48D6-AFED-AA56DC1BC086}"/>
                </a:ext>
              </a:extLst>
            </p:cNvPr>
            <p:cNvSpPr/>
            <p:nvPr/>
          </p:nvSpPr>
          <p:spPr>
            <a:xfrm>
              <a:off x="8038440" y="29214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 name="Google Shape;448;p40">
              <a:extLst>
                <a:ext uri="{FF2B5EF4-FFF2-40B4-BE49-F238E27FC236}">
                  <a16:creationId xmlns:a16="http://schemas.microsoft.com/office/drawing/2014/main" id="{1D3B6FD0-D188-4A0E-B3CF-221FDF49A68A}"/>
                </a:ext>
              </a:extLst>
            </p:cNvPr>
            <p:cNvSpPr/>
            <p:nvPr/>
          </p:nvSpPr>
          <p:spPr>
            <a:xfrm rot="10800000" flipH="1">
              <a:off x="7853040" y="3962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 name="Google Shape;449;p40">
              <a:extLst>
                <a:ext uri="{FF2B5EF4-FFF2-40B4-BE49-F238E27FC236}">
                  <a16:creationId xmlns:a16="http://schemas.microsoft.com/office/drawing/2014/main" id="{D51C9A6F-0BBE-4E30-AD88-7B0F3918E3B5}"/>
                </a:ext>
              </a:extLst>
            </p:cNvPr>
            <p:cNvSpPr/>
            <p:nvPr/>
          </p:nvSpPr>
          <p:spPr>
            <a:xfrm rot="10800000" flipH="1">
              <a:off x="826092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06" name="PlaceHolder 1"/>
          <p:cNvSpPr>
            <a:spLocks noGrp="1"/>
          </p:cNvSpPr>
          <p:nvPr>
            <p:ph type="title"/>
          </p:nvPr>
        </p:nvSpPr>
        <p:spPr>
          <a:xfrm>
            <a:off x="773391" y="-310302"/>
            <a:ext cx="7834128" cy="1161720"/>
          </a:xfrm>
          <a:prstGeom prst="rect">
            <a:avLst/>
          </a:prstGeom>
          <a:noFill/>
          <a:ln w="0">
            <a:noFill/>
          </a:ln>
        </p:spPr>
        <p:txBody>
          <a:bodyPr lIns="91440" tIns="91440" rIns="91440" bIns="91440" anchor="b">
            <a:noAutofit/>
          </a:bodyPr>
          <a:lstStyle/>
          <a:p>
            <a:pPr marL="514350" indent="-285750" algn="l" rtl="0">
              <a:lnSpc>
                <a:spcPct val="100000"/>
              </a:lnSpc>
              <a:tabLst>
                <a:tab pos="0" algn="l"/>
              </a:tabLst>
            </a:pPr>
            <a:r>
              <a:rPr lang="en-US" sz="2400" b="1" spc="-1" dirty="0">
                <a:solidFill>
                  <a:schemeClr val="dk1"/>
                </a:solidFill>
                <a:latin typeface="DM Sans"/>
                <a:ea typeface="DM Sans"/>
              </a:rPr>
              <a:t>Generative Adversarial Networks (GANs) Architecture</a:t>
            </a:r>
          </a:p>
        </p:txBody>
      </p:sp>
      <p:sp>
        <p:nvSpPr>
          <p:cNvPr id="25" name="PlaceHolder 2">
            <a:extLst>
              <a:ext uri="{FF2B5EF4-FFF2-40B4-BE49-F238E27FC236}">
                <a16:creationId xmlns:a16="http://schemas.microsoft.com/office/drawing/2014/main" id="{6D3B223A-A8EA-42D3-B343-02E0829D6CF0}"/>
              </a:ext>
            </a:extLst>
          </p:cNvPr>
          <p:cNvSpPr txBox="1">
            <a:spLocks/>
          </p:cNvSpPr>
          <p:nvPr/>
        </p:nvSpPr>
        <p:spPr>
          <a:xfrm>
            <a:off x="452065" y="851418"/>
            <a:ext cx="8717019" cy="3483900"/>
          </a:xfrm>
          <a:prstGeom prst="rect">
            <a:avLst/>
          </a:prstGeom>
          <a:noFill/>
          <a:ln w="0">
            <a:noFill/>
          </a:ln>
        </p:spPr>
        <p:txBody>
          <a:bodyPr lIns="91440" tIns="91440" rIns="91440" bIns="91440" anchor="t">
            <a:normAutofit fontScale="9942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rtl="0">
              <a:lnSpc>
                <a:spcPct val="100000"/>
              </a:lnSpc>
              <a:buNone/>
              <a:tabLst>
                <a:tab pos="0" algn="l"/>
              </a:tabLst>
            </a:pPr>
            <a:r>
              <a:rPr lang="en-US" sz="1800" spc="-1" dirty="0">
                <a:solidFill>
                  <a:schemeClr val="dk1"/>
                </a:solidFill>
                <a:latin typeface="DM Sans"/>
                <a:ea typeface="DM Sans"/>
              </a:rPr>
              <a:t>GAN’s architecture consists of two neural networks:</a:t>
            </a:r>
          </a:p>
          <a:p>
            <a:pPr marL="514350" indent="-285750" algn="l" rtl="0">
              <a:lnSpc>
                <a:spcPct val="100000"/>
              </a:lnSpc>
              <a:tabLst>
                <a:tab pos="0" algn="l"/>
              </a:tabLst>
            </a:pPr>
            <a:r>
              <a:rPr lang="en-US" sz="1800" spc="-1" dirty="0">
                <a:solidFill>
                  <a:schemeClr val="dk1"/>
                </a:solidFill>
                <a:latin typeface="DM Sans"/>
                <a:ea typeface="DM Sans"/>
              </a:rPr>
              <a:t>Generator: creates synthetic data from random noise to produce data so realistic that the discriminator cannot distinguish it from real data.</a:t>
            </a:r>
          </a:p>
          <a:p>
            <a:pPr marL="514350" indent="-285750" algn="l" rtl="0">
              <a:lnSpc>
                <a:spcPct val="100000"/>
              </a:lnSpc>
              <a:tabLst>
                <a:tab pos="0" algn="l"/>
              </a:tabLst>
            </a:pPr>
            <a:r>
              <a:rPr lang="en-US" sz="1800" spc="-1" dirty="0">
                <a:solidFill>
                  <a:schemeClr val="dk1"/>
                </a:solidFill>
                <a:latin typeface="DM Sans"/>
                <a:ea typeface="DM Sans"/>
              </a:rPr>
              <a:t>Discriminator: acts as a critic, evaluating whether the data it receives is real or fake.</a:t>
            </a:r>
          </a:p>
        </p:txBody>
      </p:sp>
      <p:sp>
        <p:nvSpPr>
          <p:cNvPr id="2" name="AutoShape 2" descr="generative ai tech stack explained in depth">
            <a:extLst>
              <a:ext uri="{FF2B5EF4-FFF2-40B4-BE49-F238E27FC236}">
                <a16:creationId xmlns:a16="http://schemas.microsoft.com/office/drawing/2014/main" id="{54B0BE85-53C8-46E8-985E-7C90DBF180E5}"/>
              </a:ext>
            </a:extLst>
          </p:cNvPr>
          <p:cNvSpPr>
            <a:spLocks noChangeAspect="1" noChangeArrowheads="1"/>
          </p:cNvSpPr>
          <p:nvPr/>
        </p:nvSpPr>
        <p:spPr bwMode="auto">
          <a:xfrm>
            <a:off x="1147763" y="0"/>
            <a:ext cx="6848475"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102" name="Picture 6" descr="Example of the Generative Adversarial Network Model Architecture">
            <a:extLst>
              <a:ext uri="{FF2B5EF4-FFF2-40B4-BE49-F238E27FC236}">
                <a16:creationId xmlns:a16="http://schemas.microsoft.com/office/drawing/2014/main" id="{8924A2AE-35B2-4153-BE6C-B8995FAA0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059" y="5994918"/>
            <a:ext cx="3786453" cy="44841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D1ECDFD-7686-4742-A0C8-79E6E5E30AB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051" t="13138" r="2978"/>
          <a:stretch/>
        </p:blipFill>
        <p:spPr>
          <a:xfrm>
            <a:off x="1391401" y="2481212"/>
            <a:ext cx="5411667" cy="2528049"/>
          </a:xfrm>
          <a:prstGeom prst="rect">
            <a:avLst/>
          </a:prstGeom>
        </p:spPr>
      </p:pic>
    </p:spTree>
    <p:extLst>
      <p:ext uri="{BB962C8B-B14F-4D97-AF65-F5344CB8AC3E}">
        <p14:creationId xmlns:p14="http://schemas.microsoft.com/office/powerpoint/2010/main" val="4179680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432;p40">
            <a:extLst>
              <a:ext uri="{FF2B5EF4-FFF2-40B4-BE49-F238E27FC236}">
                <a16:creationId xmlns:a16="http://schemas.microsoft.com/office/drawing/2014/main" id="{15DE8F2E-E1B1-420C-A99D-D989C2A1C218}"/>
              </a:ext>
            </a:extLst>
          </p:cNvPr>
          <p:cNvGrpSpPr/>
          <p:nvPr/>
        </p:nvGrpSpPr>
        <p:grpSpPr>
          <a:xfrm>
            <a:off x="7046706" y="576204"/>
            <a:ext cx="3152564" cy="4247325"/>
            <a:chOff x="5104440" y="-153360"/>
            <a:chExt cx="4218840" cy="5555880"/>
          </a:xfrm>
        </p:grpSpPr>
        <p:sp>
          <p:nvSpPr>
            <p:cNvPr id="27" name="Google Shape;433;p40">
              <a:extLst>
                <a:ext uri="{FF2B5EF4-FFF2-40B4-BE49-F238E27FC236}">
                  <a16:creationId xmlns:a16="http://schemas.microsoft.com/office/drawing/2014/main" id="{14D0BBC8-E346-4578-A967-B2D1F5279486}"/>
                </a:ext>
              </a:extLst>
            </p:cNvPr>
            <p:cNvSpPr/>
            <p:nvPr/>
          </p:nvSpPr>
          <p:spPr>
            <a:xfrm>
              <a:off x="7075080" y="2547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 name="Google Shape;434;p40">
              <a:extLst>
                <a:ext uri="{FF2B5EF4-FFF2-40B4-BE49-F238E27FC236}">
                  <a16:creationId xmlns:a16="http://schemas.microsoft.com/office/drawing/2014/main" id="{D1C72F94-21F5-42BF-A796-3CA468DDB171}"/>
                </a:ext>
              </a:extLst>
            </p:cNvPr>
            <p:cNvSpPr/>
            <p:nvPr/>
          </p:nvSpPr>
          <p:spPr>
            <a:xfrm>
              <a:off x="7026120" y="-153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 name="Google Shape;435;p40">
              <a:extLst>
                <a:ext uri="{FF2B5EF4-FFF2-40B4-BE49-F238E27FC236}">
                  <a16:creationId xmlns:a16="http://schemas.microsoft.com/office/drawing/2014/main" id="{8D7485E6-3B2B-4BFA-B385-E299FABBE5FC}"/>
                </a:ext>
              </a:extLst>
            </p:cNvPr>
            <p:cNvSpPr/>
            <p:nvPr/>
          </p:nvSpPr>
          <p:spPr>
            <a:xfrm>
              <a:off x="6606720" y="3186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 name="Google Shape;436;p40">
              <a:extLst>
                <a:ext uri="{FF2B5EF4-FFF2-40B4-BE49-F238E27FC236}">
                  <a16:creationId xmlns:a16="http://schemas.microsoft.com/office/drawing/2014/main" id="{57616D7B-E42F-47E1-9676-6A451FC4C0E0}"/>
                </a:ext>
              </a:extLst>
            </p:cNvPr>
            <p:cNvSpPr/>
            <p:nvPr/>
          </p:nvSpPr>
          <p:spPr>
            <a:xfrm>
              <a:off x="6139080" y="13708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 name="Google Shape;437;p40">
              <a:extLst>
                <a:ext uri="{FF2B5EF4-FFF2-40B4-BE49-F238E27FC236}">
                  <a16:creationId xmlns:a16="http://schemas.microsoft.com/office/drawing/2014/main" id="{1BD24BF5-0263-4B67-A09F-F6BAB3BA1F3D}"/>
                </a:ext>
              </a:extLst>
            </p:cNvPr>
            <p:cNvSpPr/>
            <p:nvPr/>
          </p:nvSpPr>
          <p:spPr>
            <a:xfrm>
              <a:off x="5732280" y="8744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 name="Google Shape;438;p40">
              <a:extLst>
                <a:ext uri="{FF2B5EF4-FFF2-40B4-BE49-F238E27FC236}">
                  <a16:creationId xmlns:a16="http://schemas.microsoft.com/office/drawing/2014/main" id="{D5774B50-8634-4CD7-9243-D134292EF5E8}"/>
                </a:ext>
              </a:extLst>
            </p:cNvPr>
            <p:cNvSpPr/>
            <p:nvPr/>
          </p:nvSpPr>
          <p:spPr>
            <a:xfrm>
              <a:off x="7480800" y="990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 name="Google Shape;439;p40">
              <a:extLst>
                <a:ext uri="{FF2B5EF4-FFF2-40B4-BE49-F238E27FC236}">
                  <a16:creationId xmlns:a16="http://schemas.microsoft.com/office/drawing/2014/main" id="{1ED164DA-5BD6-400F-AF8B-105BC76F1977}"/>
                </a:ext>
              </a:extLst>
            </p:cNvPr>
            <p:cNvSpPr/>
            <p:nvPr/>
          </p:nvSpPr>
          <p:spPr>
            <a:xfrm>
              <a:off x="7075080" y="2075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 name="Google Shape;440;p40">
              <a:extLst>
                <a:ext uri="{FF2B5EF4-FFF2-40B4-BE49-F238E27FC236}">
                  <a16:creationId xmlns:a16="http://schemas.microsoft.com/office/drawing/2014/main" id="{8BF6DFC1-EAF5-4297-A9E0-AE2C9BDF7FD4}"/>
                </a:ext>
              </a:extLst>
            </p:cNvPr>
            <p:cNvSpPr/>
            <p:nvPr/>
          </p:nvSpPr>
          <p:spPr>
            <a:xfrm>
              <a:off x="7962480" y="1404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 name="Google Shape;441;p40">
              <a:extLst>
                <a:ext uri="{FF2B5EF4-FFF2-40B4-BE49-F238E27FC236}">
                  <a16:creationId xmlns:a16="http://schemas.microsoft.com/office/drawing/2014/main" id="{939587BC-5031-4D5B-81DF-D387DC277889}"/>
                </a:ext>
              </a:extLst>
            </p:cNvPr>
            <p:cNvSpPr/>
            <p:nvPr/>
          </p:nvSpPr>
          <p:spPr>
            <a:xfrm rot="10800000" flipH="1">
              <a:off x="6035760" y="3125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 name="Google Shape;442;p40">
              <a:extLst>
                <a:ext uri="{FF2B5EF4-FFF2-40B4-BE49-F238E27FC236}">
                  <a16:creationId xmlns:a16="http://schemas.microsoft.com/office/drawing/2014/main" id="{A3D01E34-AC21-4811-A76B-9AB3A2A9768E}"/>
                </a:ext>
              </a:extLst>
            </p:cNvPr>
            <p:cNvSpPr/>
            <p:nvPr/>
          </p:nvSpPr>
          <p:spPr>
            <a:xfrm rot="10800000" flipH="1">
              <a:off x="6354720" y="41025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 name="Google Shape;444;p40">
              <a:extLst>
                <a:ext uri="{FF2B5EF4-FFF2-40B4-BE49-F238E27FC236}">
                  <a16:creationId xmlns:a16="http://schemas.microsoft.com/office/drawing/2014/main" id="{24F2F315-7579-4FBD-AFF4-B980BFA12769}"/>
                </a:ext>
              </a:extLst>
            </p:cNvPr>
            <p:cNvSpPr/>
            <p:nvPr/>
          </p:nvSpPr>
          <p:spPr>
            <a:xfrm rot="10800000" flipH="1">
              <a:off x="6682680" y="3515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 name="Google Shape;445;p40">
              <a:extLst>
                <a:ext uri="{FF2B5EF4-FFF2-40B4-BE49-F238E27FC236}">
                  <a16:creationId xmlns:a16="http://schemas.microsoft.com/office/drawing/2014/main" id="{BEFEE9FB-C44E-4E4A-BE07-60AEDE11BA58}"/>
                </a:ext>
              </a:extLst>
            </p:cNvPr>
            <p:cNvSpPr/>
            <p:nvPr/>
          </p:nvSpPr>
          <p:spPr>
            <a:xfrm rot="10800000" flipH="1">
              <a:off x="510444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 name="Google Shape;446;p40">
              <a:extLst>
                <a:ext uri="{FF2B5EF4-FFF2-40B4-BE49-F238E27FC236}">
                  <a16:creationId xmlns:a16="http://schemas.microsoft.com/office/drawing/2014/main" id="{6FDCCC73-604F-4ADF-9E86-E6A70E06DC62}"/>
                </a:ext>
              </a:extLst>
            </p:cNvPr>
            <p:cNvSpPr/>
            <p:nvPr/>
          </p:nvSpPr>
          <p:spPr>
            <a:xfrm>
              <a:off x="8484840" y="24382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 name="Google Shape;447;p40">
              <a:extLst>
                <a:ext uri="{FF2B5EF4-FFF2-40B4-BE49-F238E27FC236}">
                  <a16:creationId xmlns:a16="http://schemas.microsoft.com/office/drawing/2014/main" id="{2A2B858B-3A31-48D6-AFED-AA56DC1BC086}"/>
                </a:ext>
              </a:extLst>
            </p:cNvPr>
            <p:cNvSpPr/>
            <p:nvPr/>
          </p:nvSpPr>
          <p:spPr>
            <a:xfrm>
              <a:off x="8038440" y="29214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 name="Google Shape;448;p40">
              <a:extLst>
                <a:ext uri="{FF2B5EF4-FFF2-40B4-BE49-F238E27FC236}">
                  <a16:creationId xmlns:a16="http://schemas.microsoft.com/office/drawing/2014/main" id="{1D3B6FD0-D188-4A0E-B3CF-221FDF49A68A}"/>
                </a:ext>
              </a:extLst>
            </p:cNvPr>
            <p:cNvSpPr/>
            <p:nvPr/>
          </p:nvSpPr>
          <p:spPr>
            <a:xfrm rot="10800000" flipH="1">
              <a:off x="7853040" y="3962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 name="Google Shape;449;p40">
              <a:extLst>
                <a:ext uri="{FF2B5EF4-FFF2-40B4-BE49-F238E27FC236}">
                  <a16:creationId xmlns:a16="http://schemas.microsoft.com/office/drawing/2014/main" id="{D51C9A6F-0BBE-4E30-AD88-7B0F3918E3B5}"/>
                </a:ext>
              </a:extLst>
            </p:cNvPr>
            <p:cNvSpPr/>
            <p:nvPr/>
          </p:nvSpPr>
          <p:spPr>
            <a:xfrm rot="10800000" flipH="1">
              <a:off x="826092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06" name="PlaceHolder 1"/>
          <p:cNvSpPr>
            <a:spLocks noGrp="1"/>
          </p:cNvSpPr>
          <p:nvPr>
            <p:ph type="title"/>
          </p:nvPr>
        </p:nvSpPr>
        <p:spPr>
          <a:xfrm>
            <a:off x="2781473" y="152144"/>
            <a:ext cx="4198358" cy="511208"/>
          </a:xfrm>
          <a:prstGeom prst="rect">
            <a:avLst/>
          </a:prstGeom>
          <a:noFill/>
          <a:ln w="0">
            <a:noFill/>
          </a:ln>
        </p:spPr>
        <p:txBody>
          <a:bodyPr lIns="91440" tIns="91440" rIns="91440" bIns="91440" anchor="b">
            <a:noAutofit/>
          </a:bodyPr>
          <a:lstStyle/>
          <a:p>
            <a:pPr marL="514350" indent="-285750" algn="l" rtl="0">
              <a:lnSpc>
                <a:spcPct val="100000"/>
              </a:lnSpc>
              <a:tabLst>
                <a:tab pos="0" algn="l"/>
              </a:tabLst>
            </a:pPr>
            <a:r>
              <a:rPr lang="en-US" sz="2400" b="1" spc="-1" dirty="0">
                <a:solidFill>
                  <a:schemeClr val="dk1"/>
                </a:solidFill>
                <a:latin typeface="DM Sans"/>
                <a:ea typeface="DM Sans"/>
              </a:rPr>
              <a:t>Generator Model in detail</a:t>
            </a:r>
          </a:p>
        </p:txBody>
      </p:sp>
      <p:sp>
        <p:nvSpPr>
          <p:cNvPr id="25" name="PlaceHolder 2">
            <a:extLst>
              <a:ext uri="{FF2B5EF4-FFF2-40B4-BE49-F238E27FC236}">
                <a16:creationId xmlns:a16="http://schemas.microsoft.com/office/drawing/2014/main" id="{6D3B223A-A8EA-42D3-B343-02E0829D6CF0}"/>
              </a:ext>
            </a:extLst>
          </p:cNvPr>
          <p:cNvSpPr txBox="1">
            <a:spLocks/>
          </p:cNvSpPr>
          <p:nvPr/>
        </p:nvSpPr>
        <p:spPr>
          <a:xfrm>
            <a:off x="522143" y="815495"/>
            <a:ext cx="8717019" cy="3483900"/>
          </a:xfrm>
          <a:prstGeom prst="rect">
            <a:avLst/>
          </a:prstGeom>
          <a:noFill/>
          <a:ln w="0">
            <a:noFill/>
          </a:ln>
        </p:spPr>
        <p:txBody>
          <a:bodyPr lIns="91440" tIns="91440" rIns="91440" bIns="91440" anchor="t">
            <a:normAutofit fontScale="9942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rtl="0">
              <a:lnSpc>
                <a:spcPct val="100000"/>
              </a:lnSpc>
              <a:buNone/>
              <a:tabLst>
                <a:tab pos="0" algn="l"/>
              </a:tabLst>
            </a:pPr>
            <a:r>
              <a:rPr lang="en-US" sz="1800" spc="-1" dirty="0">
                <a:solidFill>
                  <a:schemeClr val="dk1"/>
                </a:solidFill>
                <a:latin typeface="DM Sans"/>
                <a:ea typeface="DM Sans"/>
              </a:rPr>
              <a:t>The generator is a deep neural network that takes random noise as input to generate realistic data samples (e.g., images or text). It learns the underlying data distribution by adjusting its parameters through backpropagation.</a:t>
            </a:r>
          </a:p>
          <a:p>
            <a:pPr indent="0" algn="l" rtl="0">
              <a:lnSpc>
                <a:spcPct val="100000"/>
              </a:lnSpc>
              <a:buNone/>
              <a:tabLst>
                <a:tab pos="0" algn="l"/>
              </a:tabLst>
            </a:pPr>
            <a:r>
              <a:rPr lang="en-US" sz="1800" spc="-1" dirty="0">
                <a:solidFill>
                  <a:schemeClr val="dk1"/>
                </a:solidFill>
                <a:latin typeface="DM Sans"/>
                <a:ea typeface="DM Sans"/>
              </a:rPr>
              <a:t>The generator’s objective is to produce samples that the discriminator classifies as real. The loss function is:</a:t>
            </a:r>
          </a:p>
        </p:txBody>
      </p:sp>
      <p:sp>
        <p:nvSpPr>
          <p:cNvPr id="2" name="AutoShape 2" descr="generative ai tech stack explained in depth">
            <a:extLst>
              <a:ext uri="{FF2B5EF4-FFF2-40B4-BE49-F238E27FC236}">
                <a16:creationId xmlns:a16="http://schemas.microsoft.com/office/drawing/2014/main" id="{54B0BE85-53C8-46E8-985E-7C90DBF180E5}"/>
              </a:ext>
            </a:extLst>
          </p:cNvPr>
          <p:cNvSpPr>
            <a:spLocks noChangeAspect="1" noChangeArrowheads="1"/>
          </p:cNvSpPr>
          <p:nvPr/>
        </p:nvSpPr>
        <p:spPr bwMode="auto">
          <a:xfrm>
            <a:off x="1147763" y="0"/>
            <a:ext cx="6848475"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 name="Picture 3">
            <a:extLst>
              <a:ext uri="{FF2B5EF4-FFF2-40B4-BE49-F238E27FC236}">
                <a16:creationId xmlns:a16="http://schemas.microsoft.com/office/drawing/2014/main" id="{F0FFB3D8-49C3-4008-9C09-B92BC6E4C109}"/>
              </a:ext>
            </a:extLst>
          </p:cNvPr>
          <p:cNvPicPr>
            <a:picLocks noChangeAspect="1"/>
          </p:cNvPicPr>
          <p:nvPr/>
        </p:nvPicPr>
        <p:blipFill>
          <a:blip r:embed="rId3"/>
          <a:stretch>
            <a:fillRect/>
          </a:stretch>
        </p:blipFill>
        <p:spPr>
          <a:xfrm>
            <a:off x="2273915" y="2426103"/>
            <a:ext cx="4532306" cy="2593167"/>
          </a:xfrm>
          <a:prstGeom prst="rect">
            <a:avLst/>
          </a:prstGeom>
        </p:spPr>
      </p:pic>
    </p:spTree>
    <p:extLst>
      <p:ext uri="{BB962C8B-B14F-4D97-AF65-F5344CB8AC3E}">
        <p14:creationId xmlns:p14="http://schemas.microsoft.com/office/powerpoint/2010/main" val="403376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432;p40">
            <a:extLst>
              <a:ext uri="{FF2B5EF4-FFF2-40B4-BE49-F238E27FC236}">
                <a16:creationId xmlns:a16="http://schemas.microsoft.com/office/drawing/2014/main" id="{15DE8F2E-E1B1-420C-A99D-D989C2A1C218}"/>
              </a:ext>
            </a:extLst>
          </p:cNvPr>
          <p:cNvGrpSpPr/>
          <p:nvPr/>
        </p:nvGrpSpPr>
        <p:grpSpPr>
          <a:xfrm>
            <a:off x="7046706" y="576204"/>
            <a:ext cx="3152564" cy="4247325"/>
            <a:chOff x="5104440" y="-153360"/>
            <a:chExt cx="4218840" cy="5555880"/>
          </a:xfrm>
        </p:grpSpPr>
        <p:sp>
          <p:nvSpPr>
            <p:cNvPr id="27" name="Google Shape;433;p40">
              <a:extLst>
                <a:ext uri="{FF2B5EF4-FFF2-40B4-BE49-F238E27FC236}">
                  <a16:creationId xmlns:a16="http://schemas.microsoft.com/office/drawing/2014/main" id="{14D0BBC8-E346-4578-A967-B2D1F5279486}"/>
                </a:ext>
              </a:extLst>
            </p:cNvPr>
            <p:cNvSpPr/>
            <p:nvPr/>
          </p:nvSpPr>
          <p:spPr>
            <a:xfrm>
              <a:off x="7075080" y="2547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 name="Google Shape;434;p40">
              <a:extLst>
                <a:ext uri="{FF2B5EF4-FFF2-40B4-BE49-F238E27FC236}">
                  <a16:creationId xmlns:a16="http://schemas.microsoft.com/office/drawing/2014/main" id="{D1C72F94-21F5-42BF-A796-3CA468DDB171}"/>
                </a:ext>
              </a:extLst>
            </p:cNvPr>
            <p:cNvSpPr/>
            <p:nvPr/>
          </p:nvSpPr>
          <p:spPr>
            <a:xfrm>
              <a:off x="7026120" y="-153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 name="Google Shape;435;p40">
              <a:extLst>
                <a:ext uri="{FF2B5EF4-FFF2-40B4-BE49-F238E27FC236}">
                  <a16:creationId xmlns:a16="http://schemas.microsoft.com/office/drawing/2014/main" id="{8D7485E6-3B2B-4BFA-B385-E299FABBE5FC}"/>
                </a:ext>
              </a:extLst>
            </p:cNvPr>
            <p:cNvSpPr/>
            <p:nvPr/>
          </p:nvSpPr>
          <p:spPr>
            <a:xfrm>
              <a:off x="6606720" y="3186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 name="Google Shape;436;p40">
              <a:extLst>
                <a:ext uri="{FF2B5EF4-FFF2-40B4-BE49-F238E27FC236}">
                  <a16:creationId xmlns:a16="http://schemas.microsoft.com/office/drawing/2014/main" id="{57616D7B-E42F-47E1-9676-6A451FC4C0E0}"/>
                </a:ext>
              </a:extLst>
            </p:cNvPr>
            <p:cNvSpPr/>
            <p:nvPr/>
          </p:nvSpPr>
          <p:spPr>
            <a:xfrm>
              <a:off x="6139080" y="13708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 name="Google Shape;437;p40">
              <a:extLst>
                <a:ext uri="{FF2B5EF4-FFF2-40B4-BE49-F238E27FC236}">
                  <a16:creationId xmlns:a16="http://schemas.microsoft.com/office/drawing/2014/main" id="{1BD24BF5-0263-4B67-A09F-F6BAB3BA1F3D}"/>
                </a:ext>
              </a:extLst>
            </p:cNvPr>
            <p:cNvSpPr/>
            <p:nvPr/>
          </p:nvSpPr>
          <p:spPr>
            <a:xfrm>
              <a:off x="5732280" y="8744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 name="Google Shape;438;p40">
              <a:extLst>
                <a:ext uri="{FF2B5EF4-FFF2-40B4-BE49-F238E27FC236}">
                  <a16:creationId xmlns:a16="http://schemas.microsoft.com/office/drawing/2014/main" id="{D5774B50-8634-4CD7-9243-D134292EF5E8}"/>
                </a:ext>
              </a:extLst>
            </p:cNvPr>
            <p:cNvSpPr/>
            <p:nvPr/>
          </p:nvSpPr>
          <p:spPr>
            <a:xfrm>
              <a:off x="7480800" y="990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 name="Google Shape;439;p40">
              <a:extLst>
                <a:ext uri="{FF2B5EF4-FFF2-40B4-BE49-F238E27FC236}">
                  <a16:creationId xmlns:a16="http://schemas.microsoft.com/office/drawing/2014/main" id="{1ED164DA-5BD6-400F-AF8B-105BC76F1977}"/>
                </a:ext>
              </a:extLst>
            </p:cNvPr>
            <p:cNvSpPr/>
            <p:nvPr/>
          </p:nvSpPr>
          <p:spPr>
            <a:xfrm>
              <a:off x="7075080" y="2075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 name="Google Shape;440;p40">
              <a:extLst>
                <a:ext uri="{FF2B5EF4-FFF2-40B4-BE49-F238E27FC236}">
                  <a16:creationId xmlns:a16="http://schemas.microsoft.com/office/drawing/2014/main" id="{8BF6DFC1-EAF5-4297-A9E0-AE2C9BDF7FD4}"/>
                </a:ext>
              </a:extLst>
            </p:cNvPr>
            <p:cNvSpPr/>
            <p:nvPr/>
          </p:nvSpPr>
          <p:spPr>
            <a:xfrm>
              <a:off x="7962480" y="1404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 name="Google Shape;441;p40">
              <a:extLst>
                <a:ext uri="{FF2B5EF4-FFF2-40B4-BE49-F238E27FC236}">
                  <a16:creationId xmlns:a16="http://schemas.microsoft.com/office/drawing/2014/main" id="{939587BC-5031-4D5B-81DF-D387DC277889}"/>
                </a:ext>
              </a:extLst>
            </p:cNvPr>
            <p:cNvSpPr/>
            <p:nvPr/>
          </p:nvSpPr>
          <p:spPr>
            <a:xfrm rot="10800000" flipH="1">
              <a:off x="6035760" y="3125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 name="Google Shape;442;p40">
              <a:extLst>
                <a:ext uri="{FF2B5EF4-FFF2-40B4-BE49-F238E27FC236}">
                  <a16:creationId xmlns:a16="http://schemas.microsoft.com/office/drawing/2014/main" id="{A3D01E34-AC21-4811-A76B-9AB3A2A9768E}"/>
                </a:ext>
              </a:extLst>
            </p:cNvPr>
            <p:cNvSpPr/>
            <p:nvPr/>
          </p:nvSpPr>
          <p:spPr>
            <a:xfrm rot="10800000" flipH="1">
              <a:off x="6354720" y="41025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 name="Google Shape;444;p40">
              <a:extLst>
                <a:ext uri="{FF2B5EF4-FFF2-40B4-BE49-F238E27FC236}">
                  <a16:creationId xmlns:a16="http://schemas.microsoft.com/office/drawing/2014/main" id="{24F2F315-7579-4FBD-AFF4-B980BFA12769}"/>
                </a:ext>
              </a:extLst>
            </p:cNvPr>
            <p:cNvSpPr/>
            <p:nvPr/>
          </p:nvSpPr>
          <p:spPr>
            <a:xfrm rot="10800000" flipH="1">
              <a:off x="6682680" y="3515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 name="Google Shape;445;p40">
              <a:extLst>
                <a:ext uri="{FF2B5EF4-FFF2-40B4-BE49-F238E27FC236}">
                  <a16:creationId xmlns:a16="http://schemas.microsoft.com/office/drawing/2014/main" id="{BEFEE9FB-C44E-4E4A-BE07-60AEDE11BA58}"/>
                </a:ext>
              </a:extLst>
            </p:cNvPr>
            <p:cNvSpPr/>
            <p:nvPr/>
          </p:nvSpPr>
          <p:spPr>
            <a:xfrm rot="10800000" flipH="1">
              <a:off x="510444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 name="Google Shape;446;p40">
              <a:extLst>
                <a:ext uri="{FF2B5EF4-FFF2-40B4-BE49-F238E27FC236}">
                  <a16:creationId xmlns:a16="http://schemas.microsoft.com/office/drawing/2014/main" id="{6FDCCC73-604F-4ADF-9E86-E6A70E06DC62}"/>
                </a:ext>
              </a:extLst>
            </p:cNvPr>
            <p:cNvSpPr/>
            <p:nvPr/>
          </p:nvSpPr>
          <p:spPr>
            <a:xfrm>
              <a:off x="8484840" y="24382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 name="Google Shape;447;p40">
              <a:extLst>
                <a:ext uri="{FF2B5EF4-FFF2-40B4-BE49-F238E27FC236}">
                  <a16:creationId xmlns:a16="http://schemas.microsoft.com/office/drawing/2014/main" id="{2A2B858B-3A31-48D6-AFED-AA56DC1BC086}"/>
                </a:ext>
              </a:extLst>
            </p:cNvPr>
            <p:cNvSpPr/>
            <p:nvPr/>
          </p:nvSpPr>
          <p:spPr>
            <a:xfrm>
              <a:off x="8038440" y="29214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 name="Google Shape;448;p40">
              <a:extLst>
                <a:ext uri="{FF2B5EF4-FFF2-40B4-BE49-F238E27FC236}">
                  <a16:creationId xmlns:a16="http://schemas.microsoft.com/office/drawing/2014/main" id="{1D3B6FD0-D188-4A0E-B3CF-221FDF49A68A}"/>
                </a:ext>
              </a:extLst>
            </p:cNvPr>
            <p:cNvSpPr/>
            <p:nvPr/>
          </p:nvSpPr>
          <p:spPr>
            <a:xfrm rot="10800000" flipH="1">
              <a:off x="7853040" y="3962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 name="Google Shape;449;p40">
              <a:extLst>
                <a:ext uri="{FF2B5EF4-FFF2-40B4-BE49-F238E27FC236}">
                  <a16:creationId xmlns:a16="http://schemas.microsoft.com/office/drawing/2014/main" id="{D51C9A6F-0BBE-4E30-AD88-7B0F3918E3B5}"/>
                </a:ext>
              </a:extLst>
            </p:cNvPr>
            <p:cNvSpPr/>
            <p:nvPr/>
          </p:nvSpPr>
          <p:spPr>
            <a:xfrm rot="10800000" flipH="1">
              <a:off x="826092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06" name="PlaceHolder 1"/>
          <p:cNvSpPr>
            <a:spLocks noGrp="1"/>
          </p:cNvSpPr>
          <p:nvPr>
            <p:ph type="title"/>
          </p:nvPr>
        </p:nvSpPr>
        <p:spPr>
          <a:xfrm>
            <a:off x="2501983" y="-526282"/>
            <a:ext cx="7834128" cy="1161720"/>
          </a:xfrm>
          <a:prstGeom prst="rect">
            <a:avLst/>
          </a:prstGeom>
          <a:noFill/>
          <a:ln w="0">
            <a:noFill/>
          </a:ln>
        </p:spPr>
        <p:txBody>
          <a:bodyPr lIns="91440" tIns="91440" rIns="91440" bIns="91440" anchor="b">
            <a:noAutofit/>
          </a:bodyPr>
          <a:lstStyle/>
          <a:p>
            <a:pPr marL="514350" indent="-285750" algn="l" rtl="0">
              <a:lnSpc>
                <a:spcPct val="100000"/>
              </a:lnSpc>
              <a:tabLst>
                <a:tab pos="0" algn="l"/>
              </a:tabLst>
            </a:pPr>
            <a:r>
              <a:rPr lang="en-US" sz="2400" b="1" spc="-1" dirty="0">
                <a:solidFill>
                  <a:schemeClr val="dk1"/>
                </a:solidFill>
                <a:latin typeface="DM Sans"/>
                <a:ea typeface="DM Sans"/>
              </a:rPr>
              <a:t>Discriminator Model in detail</a:t>
            </a:r>
          </a:p>
        </p:txBody>
      </p:sp>
      <p:sp>
        <p:nvSpPr>
          <p:cNvPr id="25" name="PlaceHolder 2">
            <a:extLst>
              <a:ext uri="{FF2B5EF4-FFF2-40B4-BE49-F238E27FC236}">
                <a16:creationId xmlns:a16="http://schemas.microsoft.com/office/drawing/2014/main" id="{6D3B223A-A8EA-42D3-B343-02E0829D6CF0}"/>
              </a:ext>
            </a:extLst>
          </p:cNvPr>
          <p:cNvSpPr txBox="1">
            <a:spLocks/>
          </p:cNvSpPr>
          <p:nvPr/>
        </p:nvSpPr>
        <p:spPr>
          <a:xfrm>
            <a:off x="522143" y="815495"/>
            <a:ext cx="8717019" cy="3483900"/>
          </a:xfrm>
          <a:prstGeom prst="rect">
            <a:avLst/>
          </a:prstGeom>
          <a:noFill/>
          <a:ln w="0">
            <a:noFill/>
          </a:ln>
        </p:spPr>
        <p:txBody>
          <a:bodyPr lIns="91440" tIns="91440" rIns="91440" bIns="91440" anchor="t">
            <a:normAutofit fontScale="9942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rtl="0">
              <a:lnSpc>
                <a:spcPct val="100000"/>
              </a:lnSpc>
              <a:buNone/>
              <a:tabLst>
                <a:tab pos="0" algn="l"/>
              </a:tabLst>
            </a:pPr>
            <a:r>
              <a:rPr lang="en-US" sz="1800" spc="-1" dirty="0">
                <a:solidFill>
                  <a:schemeClr val="dk1"/>
                </a:solidFill>
                <a:latin typeface="DM Sans"/>
                <a:ea typeface="DM Sans"/>
              </a:rPr>
              <a:t>The discriminator acts as a binary classifier, distinguishing between real and generated data.</a:t>
            </a:r>
          </a:p>
          <a:p>
            <a:pPr indent="0" algn="l" rtl="0">
              <a:lnSpc>
                <a:spcPct val="100000"/>
              </a:lnSpc>
              <a:buNone/>
              <a:tabLst>
                <a:tab pos="0" algn="l"/>
              </a:tabLst>
            </a:pPr>
            <a:r>
              <a:rPr lang="en-US" sz="1800" spc="-1" dirty="0">
                <a:solidFill>
                  <a:schemeClr val="dk1"/>
                </a:solidFill>
                <a:latin typeface="DM Sans"/>
                <a:ea typeface="DM Sans"/>
              </a:rPr>
              <a:t>This loss incentivizes the discriminator to accurately categorize generated samples as fake and real samples with the following equation:</a:t>
            </a:r>
          </a:p>
        </p:txBody>
      </p:sp>
      <p:sp>
        <p:nvSpPr>
          <p:cNvPr id="2" name="AutoShape 2" descr="generative ai tech stack explained in depth">
            <a:extLst>
              <a:ext uri="{FF2B5EF4-FFF2-40B4-BE49-F238E27FC236}">
                <a16:creationId xmlns:a16="http://schemas.microsoft.com/office/drawing/2014/main" id="{54B0BE85-53C8-46E8-985E-7C90DBF180E5}"/>
              </a:ext>
            </a:extLst>
          </p:cNvPr>
          <p:cNvSpPr>
            <a:spLocks noChangeAspect="1" noChangeArrowheads="1"/>
          </p:cNvSpPr>
          <p:nvPr/>
        </p:nvSpPr>
        <p:spPr bwMode="auto">
          <a:xfrm>
            <a:off x="1147763" y="0"/>
            <a:ext cx="6848475"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5" name="Picture 4">
            <a:extLst>
              <a:ext uri="{FF2B5EF4-FFF2-40B4-BE49-F238E27FC236}">
                <a16:creationId xmlns:a16="http://schemas.microsoft.com/office/drawing/2014/main" id="{B824A474-CEC6-4CBB-8300-A2A8C041A13D}"/>
              </a:ext>
            </a:extLst>
          </p:cNvPr>
          <p:cNvPicPr>
            <a:picLocks noChangeAspect="1"/>
          </p:cNvPicPr>
          <p:nvPr/>
        </p:nvPicPr>
        <p:blipFill>
          <a:blip r:embed="rId3"/>
          <a:stretch>
            <a:fillRect/>
          </a:stretch>
        </p:blipFill>
        <p:spPr>
          <a:xfrm>
            <a:off x="1792643" y="2341571"/>
            <a:ext cx="5114394" cy="2649945"/>
          </a:xfrm>
          <a:prstGeom prst="rect">
            <a:avLst/>
          </a:prstGeom>
        </p:spPr>
      </p:pic>
    </p:spTree>
    <p:extLst>
      <p:ext uri="{BB962C8B-B14F-4D97-AF65-F5344CB8AC3E}">
        <p14:creationId xmlns:p14="http://schemas.microsoft.com/office/powerpoint/2010/main" val="3977003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E77AFF-B768-4FF6-97FE-56A501435A37}"/>
              </a:ext>
            </a:extLst>
          </p:cNvPr>
          <p:cNvPicPr>
            <a:picLocks noChangeAspect="1"/>
          </p:cNvPicPr>
          <p:nvPr/>
        </p:nvPicPr>
        <p:blipFill rotWithShape="1">
          <a:blip r:embed="rId3">
            <a:extLst>
              <a:ext uri="{28A0092B-C50C-407E-A947-70E740481C1C}">
                <a14:useLocalDpi xmlns:a14="http://schemas.microsoft.com/office/drawing/2010/main" val="0"/>
              </a:ext>
            </a:extLst>
          </a:blip>
          <a:srcRect l="20274" r="11301"/>
          <a:stretch/>
        </p:blipFill>
        <p:spPr>
          <a:xfrm>
            <a:off x="4972833" y="285750"/>
            <a:ext cx="4171167" cy="4572000"/>
          </a:xfrm>
          <a:prstGeom prst="rect">
            <a:avLst/>
          </a:prstGeom>
        </p:spPr>
      </p:pic>
      <p:pic>
        <p:nvPicPr>
          <p:cNvPr id="7" name="Picture 6">
            <a:extLst>
              <a:ext uri="{FF2B5EF4-FFF2-40B4-BE49-F238E27FC236}">
                <a16:creationId xmlns:a16="http://schemas.microsoft.com/office/drawing/2014/main" id="{C3F5D132-9D9A-4600-B472-03F0E1F35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29" y="380999"/>
            <a:ext cx="4460571" cy="4460571"/>
          </a:xfrm>
          <a:prstGeom prst="rect">
            <a:avLst/>
          </a:prstGeom>
        </p:spPr>
      </p:pic>
    </p:spTree>
    <p:extLst>
      <p:ext uri="{BB962C8B-B14F-4D97-AF65-F5344CB8AC3E}">
        <p14:creationId xmlns:p14="http://schemas.microsoft.com/office/powerpoint/2010/main" val="1287959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1579758" y="-437437"/>
            <a:ext cx="7834128" cy="1161720"/>
          </a:xfrm>
          <a:prstGeom prst="rect">
            <a:avLst/>
          </a:prstGeom>
          <a:noFill/>
          <a:ln w="0">
            <a:noFill/>
          </a:ln>
        </p:spPr>
        <p:txBody>
          <a:bodyPr lIns="91440" tIns="91440" rIns="91440" bIns="91440" anchor="b">
            <a:noAutofit/>
          </a:bodyPr>
          <a:lstStyle/>
          <a:p>
            <a:pPr marL="514350" indent="-285750" algn="l" rtl="0">
              <a:lnSpc>
                <a:spcPct val="100000"/>
              </a:lnSpc>
              <a:tabLst>
                <a:tab pos="0" algn="l"/>
              </a:tabLst>
            </a:pPr>
            <a:r>
              <a:rPr lang="en-US" sz="2400" b="1" spc="-1" dirty="0">
                <a:solidFill>
                  <a:schemeClr val="dk1"/>
                </a:solidFill>
                <a:latin typeface="DM Sans"/>
                <a:ea typeface="DM Sans"/>
              </a:rPr>
              <a:t>Variational Autoencoders (VAEs) Architecture </a:t>
            </a:r>
          </a:p>
        </p:txBody>
      </p:sp>
      <p:sp>
        <p:nvSpPr>
          <p:cNvPr id="25" name="PlaceHolder 2">
            <a:extLst>
              <a:ext uri="{FF2B5EF4-FFF2-40B4-BE49-F238E27FC236}">
                <a16:creationId xmlns:a16="http://schemas.microsoft.com/office/drawing/2014/main" id="{6D3B223A-A8EA-42D3-B343-02E0829D6CF0}"/>
              </a:ext>
            </a:extLst>
          </p:cNvPr>
          <p:cNvSpPr txBox="1">
            <a:spLocks/>
          </p:cNvSpPr>
          <p:nvPr/>
        </p:nvSpPr>
        <p:spPr>
          <a:xfrm>
            <a:off x="213490" y="910187"/>
            <a:ext cx="8717019" cy="3483900"/>
          </a:xfrm>
          <a:prstGeom prst="rect">
            <a:avLst/>
          </a:prstGeom>
          <a:noFill/>
          <a:ln w="0">
            <a:noFill/>
          </a:ln>
        </p:spPr>
        <p:txBody>
          <a:bodyPr lIns="91440" tIns="91440" rIns="91440" bIns="91440" anchor="t">
            <a:normAutofit fontScale="99423" lnSpcReduction="1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rtl="0">
              <a:lnSpc>
                <a:spcPct val="100000"/>
              </a:lnSpc>
              <a:buNone/>
              <a:tabLst>
                <a:tab pos="0" algn="l"/>
              </a:tabLst>
            </a:pPr>
            <a:r>
              <a:rPr lang="en-US" sz="1800" spc="-1" dirty="0">
                <a:solidFill>
                  <a:schemeClr val="dk1"/>
                </a:solidFill>
                <a:latin typeface="DM Sans"/>
                <a:ea typeface="DM Sans"/>
              </a:rPr>
              <a:t>Neural networks that learn to represent data in a probabilistic latent space. </a:t>
            </a:r>
          </a:p>
          <a:p>
            <a:pPr indent="0" algn="l" rtl="0">
              <a:lnSpc>
                <a:spcPct val="100000"/>
              </a:lnSpc>
              <a:buNone/>
              <a:tabLst>
                <a:tab pos="0" algn="l"/>
              </a:tabLst>
            </a:pPr>
            <a:r>
              <a:rPr lang="en-US" sz="1800" spc="-1" dirty="0">
                <a:solidFill>
                  <a:schemeClr val="dk1"/>
                </a:solidFill>
                <a:latin typeface="DM Sans"/>
                <a:ea typeface="DM Sans"/>
              </a:rPr>
              <a:t>They encode input data as probability distributions, allowing for the generation of new data by sampling from this space and decoding it back into data.</a:t>
            </a:r>
          </a:p>
          <a:p>
            <a:pPr indent="0" algn="l" rtl="0">
              <a:lnSpc>
                <a:spcPct val="100000"/>
              </a:lnSpc>
              <a:buNone/>
              <a:tabLst>
                <a:tab pos="0" algn="l"/>
              </a:tabLst>
            </a:pPr>
            <a:endParaRPr lang="en-US" sz="1800" spc="-1" dirty="0">
              <a:solidFill>
                <a:schemeClr val="dk1"/>
              </a:solidFill>
              <a:latin typeface="DM Sans"/>
            </a:endParaRPr>
          </a:p>
          <a:p>
            <a:pPr indent="0" algn="l" rtl="0">
              <a:lnSpc>
                <a:spcPct val="100000"/>
              </a:lnSpc>
              <a:buNone/>
              <a:tabLst>
                <a:tab pos="0" algn="l"/>
              </a:tabLst>
            </a:pPr>
            <a:r>
              <a:rPr lang="en-US" sz="1800" spc="-1" dirty="0">
                <a:solidFill>
                  <a:schemeClr val="dk1"/>
                </a:solidFill>
                <a:latin typeface="DM Sans"/>
              </a:rPr>
              <a:t>Structure of VAEs:</a:t>
            </a:r>
          </a:p>
          <a:p>
            <a:pPr indent="0" algn="l" rtl="0">
              <a:lnSpc>
                <a:spcPct val="100000"/>
              </a:lnSpc>
              <a:buNone/>
              <a:tabLst>
                <a:tab pos="0" algn="l"/>
              </a:tabLst>
            </a:pPr>
            <a:endParaRPr lang="en-US" sz="200" spc="-1" dirty="0">
              <a:solidFill>
                <a:schemeClr val="dk1"/>
              </a:solidFill>
              <a:latin typeface="DM Sans"/>
            </a:endParaRPr>
          </a:p>
          <a:p>
            <a:pPr marL="571500" indent="-342900" algn="l" rtl="0">
              <a:lnSpc>
                <a:spcPct val="100000"/>
              </a:lnSpc>
              <a:tabLst>
                <a:tab pos="0" algn="l"/>
              </a:tabLst>
            </a:pPr>
            <a:r>
              <a:rPr lang="en-US" sz="1600" spc="-1" dirty="0">
                <a:solidFill>
                  <a:schemeClr val="dk1"/>
                </a:solidFill>
                <a:latin typeface="DM Sans"/>
                <a:ea typeface="DM Sans"/>
              </a:rPr>
              <a:t>Encoder: Converts the original input </a:t>
            </a:r>
          </a:p>
          <a:p>
            <a:pPr indent="0" algn="l" rtl="0">
              <a:lnSpc>
                <a:spcPct val="100000"/>
              </a:lnSpc>
              <a:buNone/>
              <a:tabLst>
                <a:tab pos="0" algn="l"/>
              </a:tabLst>
            </a:pPr>
            <a:r>
              <a:rPr lang="en-US" sz="1600" spc="-1" dirty="0">
                <a:solidFill>
                  <a:schemeClr val="dk1"/>
                </a:solidFill>
                <a:latin typeface="DM Sans"/>
                <a:ea typeface="DM Sans"/>
              </a:rPr>
              <a:t>into a more compact representation in a latent space.</a:t>
            </a:r>
          </a:p>
          <a:p>
            <a:pPr marL="514350" indent="-285750" algn="l" rtl="0">
              <a:lnSpc>
                <a:spcPct val="100000"/>
              </a:lnSpc>
              <a:tabLst>
                <a:tab pos="0" algn="l"/>
              </a:tabLst>
            </a:pPr>
            <a:r>
              <a:rPr lang="en-US" sz="1600" spc="-1" dirty="0">
                <a:solidFill>
                  <a:schemeClr val="dk1"/>
                </a:solidFill>
                <a:latin typeface="DM Sans"/>
                <a:ea typeface="DM Sans"/>
              </a:rPr>
              <a:t>Decoder: Receives the latent representation</a:t>
            </a:r>
          </a:p>
          <a:p>
            <a:pPr indent="0" algn="l" rtl="0">
              <a:lnSpc>
                <a:spcPct val="100000"/>
              </a:lnSpc>
              <a:buNone/>
              <a:tabLst>
                <a:tab pos="0" algn="l"/>
              </a:tabLst>
            </a:pPr>
            <a:r>
              <a:rPr lang="en-US" sz="1600" spc="-1" dirty="0">
                <a:solidFill>
                  <a:schemeClr val="dk1"/>
                </a:solidFill>
                <a:latin typeface="DM Sans"/>
                <a:ea typeface="DM Sans"/>
              </a:rPr>
              <a:t> and tries to reconstruct the original input.</a:t>
            </a:r>
          </a:p>
        </p:txBody>
      </p:sp>
      <p:sp>
        <p:nvSpPr>
          <p:cNvPr id="2" name="AutoShape 2" descr="generative ai tech stack explained in depth">
            <a:extLst>
              <a:ext uri="{FF2B5EF4-FFF2-40B4-BE49-F238E27FC236}">
                <a16:creationId xmlns:a16="http://schemas.microsoft.com/office/drawing/2014/main" id="{54B0BE85-53C8-46E8-985E-7C90DBF180E5}"/>
              </a:ext>
            </a:extLst>
          </p:cNvPr>
          <p:cNvSpPr>
            <a:spLocks noChangeAspect="1" noChangeArrowheads="1"/>
          </p:cNvSpPr>
          <p:nvPr/>
        </p:nvSpPr>
        <p:spPr bwMode="auto">
          <a:xfrm>
            <a:off x="1147763" y="0"/>
            <a:ext cx="6848475"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102" name="Picture 6" descr="Example of the Generative Adversarial Network Model Architecture">
            <a:extLst>
              <a:ext uri="{FF2B5EF4-FFF2-40B4-BE49-F238E27FC236}">
                <a16:creationId xmlns:a16="http://schemas.microsoft.com/office/drawing/2014/main" id="{8924A2AE-35B2-4153-BE6C-B8995FAA0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059" y="5994918"/>
            <a:ext cx="3786453" cy="44841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sic structure of Variational Autoencoder (VAE) | Download Scientific ...">
            <a:extLst>
              <a:ext uri="{FF2B5EF4-FFF2-40B4-BE49-F238E27FC236}">
                <a16:creationId xmlns:a16="http://schemas.microsoft.com/office/drawing/2014/main" id="{42ED012B-E445-485B-A3AE-DFB6AB33D9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956" y="2075882"/>
            <a:ext cx="3154418" cy="2755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79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Google Shape;424;p39">
            <a:extLst>
              <a:ext uri="{FF2B5EF4-FFF2-40B4-BE49-F238E27FC236}">
                <a16:creationId xmlns:a16="http://schemas.microsoft.com/office/drawing/2014/main" id="{5514617C-6621-4048-9294-0C39B1A3B896}"/>
              </a:ext>
            </a:extLst>
          </p:cNvPr>
          <p:cNvCxnSpPr/>
          <p:nvPr/>
        </p:nvCxnSpPr>
        <p:spPr>
          <a:xfrm>
            <a:off x="4384979" y="1081494"/>
            <a:ext cx="374040" cy="360"/>
          </a:xfrm>
          <a:prstGeom prst="straightConnector1">
            <a:avLst/>
          </a:prstGeom>
          <a:ln w="19050">
            <a:solidFill>
              <a:srgbClr val="384655"/>
            </a:solidFill>
            <a:round/>
          </a:ln>
        </p:spPr>
      </p:cxnSp>
      <p:sp>
        <p:nvSpPr>
          <p:cNvPr id="29" name="PlaceHolder 1">
            <a:extLst>
              <a:ext uri="{FF2B5EF4-FFF2-40B4-BE49-F238E27FC236}">
                <a16:creationId xmlns:a16="http://schemas.microsoft.com/office/drawing/2014/main" id="{5656BF05-8948-4342-9D51-C8CA73A3C8B8}"/>
              </a:ext>
            </a:extLst>
          </p:cNvPr>
          <p:cNvSpPr txBox="1">
            <a:spLocks/>
          </p:cNvSpPr>
          <p:nvPr/>
        </p:nvSpPr>
        <p:spPr>
          <a:xfrm>
            <a:off x="745791" y="-279681"/>
            <a:ext cx="6995294" cy="1161720"/>
          </a:xfrm>
          <a:prstGeom prst="rect">
            <a:avLst/>
          </a:prstGeom>
          <a:noFill/>
          <a:ln w="0">
            <a:noFill/>
          </a:ln>
        </p:spPr>
        <p:txBody>
          <a:bodyPr lIns="91440" tIns="91440" rIns="91440" bIns="91440" anchor="b">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4000" b="1" spc="-1" dirty="0">
                <a:solidFill>
                  <a:schemeClr val="dk1"/>
                </a:solidFill>
                <a:latin typeface="Outfit"/>
                <a:ea typeface="Outfit"/>
              </a:rPr>
              <a:t>Transformers Architecture </a:t>
            </a:r>
          </a:p>
        </p:txBody>
      </p:sp>
      <p:sp>
        <p:nvSpPr>
          <p:cNvPr id="30" name="PlaceHolder 2">
            <a:extLst>
              <a:ext uri="{FF2B5EF4-FFF2-40B4-BE49-F238E27FC236}">
                <a16:creationId xmlns:a16="http://schemas.microsoft.com/office/drawing/2014/main" id="{2154BA26-713E-4342-845B-20273A542C12}"/>
              </a:ext>
            </a:extLst>
          </p:cNvPr>
          <p:cNvSpPr txBox="1">
            <a:spLocks/>
          </p:cNvSpPr>
          <p:nvPr/>
        </p:nvSpPr>
        <p:spPr>
          <a:xfrm>
            <a:off x="83711" y="1480764"/>
            <a:ext cx="8717019" cy="3123042"/>
          </a:xfrm>
          <a:prstGeom prst="rect">
            <a:avLst/>
          </a:prstGeom>
          <a:noFill/>
          <a:ln w="0">
            <a:noFill/>
          </a:ln>
        </p:spPr>
        <p:txBody>
          <a:bodyPr lIns="91440" tIns="91440" rIns="91440" bIns="91440" anchor="t">
            <a:normAutofit fontScale="9192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A neural network that learns the context of sequential data and generates new data out of it.</a:t>
            </a:r>
          </a:p>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Self-Attention Mechanism: Focuses on relationships between words in a sentence rather than processing step-by-step</a:t>
            </a:r>
          </a:p>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Overcomes Limitations of previous models (e.g., RNNs, LSTMs) that process input sequentially</a:t>
            </a:r>
          </a:p>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Parallel Processing: Allows for faster training by processing all words at once, instead of one at a time</a:t>
            </a:r>
          </a:p>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Widely Used: Transformers are the foundation of many state-of-the-art models like BERT, GPT, etc.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37A49B-EB16-40DC-B6BC-62D9649FC676}"/>
              </a:ext>
            </a:extLst>
          </p:cNvPr>
          <p:cNvPicPr>
            <a:picLocks noChangeAspect="1"/>
          </p:cNvPicPr>
          <p:nvPr/>
        </p:nvPicPr>
        <p:blipFill>
          <a:blip r:embed="rId3"/>
          <a:stretch>
            <a:fillRect/>
          </a:stretch>
        </p:blipFill>
        <p:spPr>
          <a:xfrm>
            <a:off x="-87682" y="1053191"/>
            <a:ext cx="9144000" cy="3095047"/>
          </a:xfrm>
          <a:prstGeom prst="rect">
            <a:avLst/>
          </a:prstGeom>
        </p:spPr>
      </p:pic>
      <p:pic>
        <p:nvPicPr>
          <p:cNvPr id="7" name="Picture 6">
            <a:extLst>
              <a:ext uri="{FF2B5EF4-FFF2-40B4-BE49-F238E27FC236}">
                <a16:creationId xmlns:a16="http://schemas.microsoft.com/office/drawing/2014/main" id="{F401FAF2-33B1-4BFD-8F95-E240636BFCC0}"/>
              </a:ext>
            </a:extLst>
          </p:cNvPr>
          <p:cNvPicPr>
            <a:picLocks noChangeAspect="1"/>
          </p:cNvPicPr>
          <p:nvPr/>
        </p:nvPicPr>
        <p:blipFill rotWithShape="1">
          <a:blip r:embed="rId4"/>
          <a:srcRect r="72877" b="24887"/>
          <a:stretch/>
        </p:blipFill>
        <p:spPr>
          <a:xfrm>
            <a:off x="2918563" y="586351"/>
            <a:ext cx="2480154" cy="437875"/>
          </a:xfrm>
          <a:prstGeom prst="rect">
            <a:avLst/>
          </a:prstGeom>
        </p:spPr>
      </p:pic>
    </p:spTree>
    <p:extLst>
      <p:ext uri="{BB962C8B-B14F-4D97-AF65-F5344CB8AC3E}">
        <p14:creationId xmlns:p14="http://schemas.microsoft.com/office/powerpoint/2010/main" val="3092446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939712" y="-197831"/>
            <a:ext cx="7096680" cy="1161720"/>
          </a:xfrm>
          <a:prstGeom prst="rect">
            <a:avLst/>
          </a:prstGeom>
          <a:noFill/>
          <a:ln w="0">
            <a:noFill/>
          </a:ln>
        </p:spPr>
        <p:txBody>
          <a:bodyPr lIns="91440" tIns="91440" rIns="91440" bIns="91440" anchor="b">
            <a:normAutofit/>
          </a:bodyPr>
          <a:lstStyle/>
          <a:p>
            <a:pPr indent="0" algn="l" rtl="0">
              <a:lnSpc>
                <a:spcPct val="100000"/>
              </a:lnSpc>
              <a:buNone/>
              <a:tabLst>
                <a:tab pos="0" algn="l"/>
              </a:tabLst>
            </a:pPr>
            <a:r>
              <a:rPr lang="en-US" sz="4000" b="1" strike="noStrike" spc="-1" dirty="0">
                <a:solidFill>
                  <a:schemeClr val="dk1"/>
                </a:solidFill>
                <a:latin typeface="Outfit"/>
                <a:ea typeface="Outfit"/>
              </a:rPr>
              <a:t>Table of Contents</a:t>
            </a:r>
            <a:endParaRPr lang="fr-FR" sz="4000" b="0" strike="noStrike" spc="-1" dirty="0">
              <a:solidFill>
                <a:schemeClr val="dk1"/>
              </a:solidFill>
              <a:latin typeface="Arial"/>
            </a:endParaRPr>
          </a:p>
        </p:txBody>
      </p:sp>
      <p:sp>
        <p:nvSpPr>
          <p:cNvPr id="272" name="PlaceHolder 2"/>
          <p:cNvSpPr>
            <a:spLocks noGrp="1"/>
          </p:cNvSpPr>
          <p:nvPr>
            <p:ph type="subTitle"/>
          </p:nvPr>
        </p:nvSpPr>
        <p:spPr>
          <a:xfrm>
            <a:off x="845376" y="1083085"/>
            <a:ext cx="4576680" cy="1803384"/>
          </a:xfrm>
          <a:prstGeom prst="rect">
            <a:avLst/>
          </a:prstGeom>
          <a:noFill/>
          <a:ln w="0">
            <a:noFill/>
          </a:ln>
        </p:spPr>
        <p:txBody>
          <a:bodyPr lIns="91440" tIns="91440" rIns="91440" bIns="91440" anchor="t">
            <a:normAutofit fontScale="99423"/>
          </a:bodyPr>
          <a:lstStyle/>
          <a:p>
            <a:pPr marL="514350" indent="-285750" algn="l" rtl="0">
              <a:lnSpc>
                <a:spcPct val="100000"/>
              </a:lnSpc>
              <a:tabLst>
                <a:tab pos="0" algn="l"/>
              </a:tabLst>
            </a:pPr>
            <a:r>
              <a:rPr lang="en-US" sz="1800" b="0" strike="noStrike" spc="-1" dirty="0">
                <a:solidFill>
                  <a:schemeClr val="dk1"/>
                </a:solidFill>
                <a:latin typeface="DM Sans"/>
                <a:ea typeface="DM Sans"/>
              </a:rPr>
              <a:t>Definitions</a:t>
            </a:r>
          </a:p>
          <a:p>
            <a:pPr marL="514350" indent="-285750" algn="l" rtl="0">
              <a:lnSpc>
                <a:spcPct val="100000"/>
              </a:lnSpc>
              <a:tabLst>
                <a:tab pos="0" algn="l"/>
              </a:tabLst>
            </a:pPr>
            <a:r>
              <a:rPr lang="en-US" sz="1800" spc="-1" dirty="0">
                <a:solidFill>
                  <a:schemeClr val="dk1"/>
                </a:solidFill>
                <a:latin typeface="DM Sans"/>
              </a:rPr>
              <a:t>key differences </a:t>
            </a:r>
          </a:p>
          <a:p>
            <a:pPr marL="514350" indent="-285750" algn="l" rtl="0">
              <a:lnSpc>
                <a:spcPct val="100000"/>
              </a:lnSpc>
              <a:tabLst>
                <a:tab pos="0" algn="l"/>
              </a:tabLst>
            </a:pPr>
            <a:r>
              <a:rPr lang="en-US" sz="1800" spc="-1" dirty="0">
                <a:solidFill>
                  <a:schemeClr val="dk1"/>
                </a:solidFill>
                <a:latin typeface="DM Sans"/>
              </a:rPr>
              <a:t>Gen AI Architectures</a:t>
            </a:r>
          </a:p>
        </p:txBody>
      </p:sp>
      <p:grpSp>
        <p:nvGrpSpPr>
          <p:cNvPr id="273" name="Google Shape;406;p39"/>
          <p:cNvGrpSpPr/>
          <p:nvPr/>
        </p:nvGrpSpPr>
        <p:grpSpPr>
          <a:xfrm flipH="1">
            <a:off x="6376416" y="0"/>
            <a:ext cx="3462528" cy="5591630"/>
            <a:chOff x="-541800" y="-622440"/>
            <a:chExt cx="4135320" cy="6091200"/>
          </a:xfrm>
        </p:grpSpPr>
        <p:sp>
          <p:nvSpPr>
            <p:cNvPr id="274" name="Google Shape;407;p39"/>
            <p:cNvSpPr/>
            <p:nvPr/>
          </p:nvSpPr>
          <p:spPr>
            <a:xfrm rot="10800000">
              <a:off x="84600" y="4042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5" name="Google Shape;408;p39"/>
            <p:cNvSpPr/>
            <p:nvPr/>
          </p:nvSpPr>
          <p:spPr>
            <a:xfrm rot="10800000">
              <a:off x="993960" y="4575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6" name="Google Shape;409;p39"/>
            <p:cNvSpPr/>
            <p:nvPr/>
          </p:nvSpPr>
          <p:spPr>
            <a:xfrm rot="10800000">
              <a:off x="204084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7" name="Google Shape;410;p39"/>
            <p:cNvSpPr/>
            <p:nvPr/>
          </p:nvSpPr>
          <p:spPr>
            <a:xfrm rot="10800000">
              <a:off x="-54180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8" name="Google Shape;411;p39"/>
            <p:cNvSpPr/>
            <p:nvPr/>
          </p:nvSpPr>
          <p:spPr>
            <a:xfrm flipH="1">
              <a:off x="992880" y="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9" name="Google Shape;412;p39"/>
            <p:cNvSpPr/>
            <p:nvPr/>
          </p:nvSpPr>
          <p:spPr>
            <a:xfrm flipH="1">
              <a:off x="712440" y="22752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0" name="Google Shape;413;p39"/>
            <p:cNvSpPr/>
            <p:nvPr/>
          </p:nvSpPr>
          <p:spPr>
            <a:xfrm flipH="1">
              <a:off x="420840" y="1778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1" name="Google Shape;414;p39"/>
            <p:cNvSpPr/>
            <p:nvPr/>
          </p:nvSpPr>
          <p:spPr>
            <a:xfrm flipH="1">
              <a:off x="1611000" y="1474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2" name="Google Shape;415;p39"/>
            <p:cNvSpPr/>
            <p:nvPr/>
          </p:nvSpPr>
          <p:spPr>
            <a:xfrm flipH="1">
              <a:off x="2597040" y="-6224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3" name="Google Shape;416;p39"/>
            <p:cNvSpPr/>
            <p:nvPr/>
          </p:nvSpPr>
          <p:spPr>
            <a:xfrm flipH="1">
              <a:off x="1259280" y="26514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4" name="Google Shape;417;p39"/>
            <p:cNvSpPr/>
            <p:nvPr/>
          </p:nvSpPr>
          <p:spPr>
            <a:xfrm flipH="1">
              <a:off x="2180160" y="-1382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5" name="Google Shape;418;p39"/>
            <p:cNvSpPr/>
            <p:nvPr/>
          </p:nvSpPr>
          <p:spPr>
            <a:xfrm rot="10800000">
              <a:off x="1759320" y="404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6" name="Google Shape;419;p39"/>
            <p:cNvSpPr/>
            <p:nvPr/>
          </p:nvSpPr>
          <p:spPr>
            <a:xfrm rot="10800000">
              <a:off x="2368080" y="26517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7" name="Google Shape;420;p39"/>
            <p:cNvSpPr/>
            <p:nvPr/>
          </p:nvSpPr>
          <p:spPr>
            <a:xfrm rot="10800000">
              <a:off x="503640" y="35582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8" name="Google Shape;421;p39"/>
            <p:cNvSpPr/>
            <p:nvPr/>
          </p:nvSpPr>
          <p:spPr>
            <a:xfrm rot="10800000">
              <a:off x="1759320" y="4501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9" name="Google Shape;422;p39"/>
            <p:cNvSpPr/>
            <p:nvPr/>
          </p:nvSpPr>
          <p:spPr>
            <a:xfrm flipH="1">
              <a:off x="-126360" y="539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0" name="Google Shape;423;p39"/>
            <p:cNvSpPr/>
            <p:nvPr/>
          </p:nvSpPr>
          <p:spPr>
            <a:xfrm flipH="1">
              <a:off x="2754720" y="3194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291" name="Google Shape;424;p39"/>
          <p:cNvCxnSpPr/>
          <p:nvPr/>
        </p:nvCxnSpPr>
        <p:spPr>
          <a:xfrm>
            <a:off x="4488052" y="1037652"/>
            <a:ext cx="374040" cy="360"/>
          </a:xfrm>
          <a:prstGeom prst="straightConnector1">
            <a:avLst/>
          </a:prstGeom>
          <a:ln w="19050">
            <a:solidFill>
              <a:srgbClr val="384655"/>
            </a:solidFill>
            <a:roun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Google Shape;424;p39">
            <a:extLst>
              <a:ext uri="{FF2B5EF4-FFF2-40B4-BE49-F238E27FC236}">
                <a16:creationId xmlns:a16="http://schemas.microsoft.com/office/drawing/2014/main" id="{5514617C-6621-4048-9294-0C39B1A3B896}"/>
              </a:ext>
            </a:extLst>
          </p:cNvPr>
          <p:cNvCxnSpPr/>
          <p:nvPr/>
        </p:nvCxnSpPr>
        <p:spPr>
          <a:xfrm>
            <a:off x="4384979" y="1081494"/>
            <a:ext cx="374040" cy="360"/>
          </a:xfrm>
          <a:prstGeom prst="straightConnector1">
            <a:avLst/>
          </a:prstGeom>
          <a:ln w="19050">
            <a:solidFill>
              <a:srgbClr val="384655"/>
            </a:solidFill>
            <a:round/>
          </a:ln>
        </p:spPr>
      </p:cxnSp>
      <p:sp>
        <p:nvSpPr>
          <p:cNvPr id="29" name="PlaceHolder 1">
            <a:extLst>
              <a:ext uri="{FF2B5EF4-FFF2-40B4-BE49-F238E27FC236}">
                <a16:creationId xmlns:a16="http://schemas.microsoft.com/office/drawing/2014/main" id="{5656BF05-8948-4342-9D51-C8CA73A3C8B8}"/>
              </a:ext>
            </a:extLst>
          </p:cNvPr>
          <p:cNvSpPr txBox="1">
            <a:spLocks/>
          </p:cNvSpPr>
          <p:nvPr/>
        </p:nvSpPr>
        <p:spPr>
          <a:xfrm>
            <a:off x="745791" y="-279681"/>
            <a:ext cx="6995294" cy="1161720"/>
          </a:xfrm>
          <a:prstGeom prst="rect">
            <a:avLst/>
          </a:prstGeom>
          <a:noFill/>
          <a:ln w="0">
            <a:noFill/>
          </a:ln>
        </p:spPr>
        <p:txBody>
          <a:bodyPr lIns="91440" tIns="91440" rIns="91440" bIns="91440" anchor="b">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4000" b="1" spc="-1" dirty="0">
                <a:solidFill>
                  <a:schemeClr val="dk1"/>
                </a:solidFill>
                <a:latin typeface="Outfit"/>
                <a:ea typeface="Outfit"/>
              </a:rPr>
              <a:t>Transformers Architecture </a:t>
            </a:r>
          </a:p>
        </p:txBody>
      </p:sp>
      <p:sp>
        <p:nvSpPr>
          <p:cNvPr id="30" name="PlaceHolder 2">
            <a:extLst>
              <a:ext uri="{FF2B5EF4-FFF2-40B4-BE49-F238E27FC236}">
                <a16:creationId xmlns:a16="http://schemas.microsoft.com/office/drawing/2014/main" id="{2154BA26-713E-4342-845B-20273A542C12}"/>
              </a:ext>
            </a:extLst>
          </p:cNvPr>
          <p:cNvSpPr txBox="1">
            <a:spLocks/>
          </p:cNvSpPr>
          <p:nvPr/>
        </p:nvSpPr>
        <p:spPr>
          <a:xfrm>
            <a:off x="0" y="1010228"/>
            <a:ext cx="8717019" cy="3785291"/>
          </a:xfrm>
          <a:prstGeom prst="rect">
            <a:avLst/>
          </a:prstGeom>
          <a:noFill/>
          <a:ln w="0">
            <a:noFill/>
          </a:ln>
        </p:spPr>
        <p:txBody>
          <a:bodyPr lIns="91440" tIns="91440" rIns="91440" bIns="91440" anchor="t">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GAN</a:t>
            </a:r>
            <a:endParaRPr lang="he-IL" sz="1600" dirty="0"/>
          </a:p>
          <a:p>
            <a:pPr marL="0" indent="0">
              <a:buNone/>
            </a:pPr>
            <a:r>
              <a:rPr lang="he-IL" sz="1600" b="1" dirty="0"/>
              <a:t>תהליך אימון</a:t>
            </a:r>
            <a:r>
              <a:rPr lang="he-IL" sz="1600" dirty="0"/>
              <a:t> מורכב יותר, יכול להיות פחות יציב בגלל "קריסת מצב".</a:t>
            </a:r>
          </a:p>
          <a:p>
            <a:pPr marL="0" indent="0">
              <a:buNone/>
            </a:pPr>
            <a:r>
              <a:rPr lang="he-IL" sz="1600" b="1" dirty="0"/>
              <a:t>איכות הפלט </a:t>
            </a:r>
            <a:r>
              <a:rPr lang="he-IL" sz="1600" dirty="0"/>
              <a:t>גבוהה</a:t>
            </a:r>
          </a:p>
          <a:p>
            <a:pPr marL="0" indent="0">
              <a:buNone/>
            </a:pPr>
            <a:r>
              <a:rPr lang="he-IL" sz="1600" b="1" dirty="0"/>
              <a:t>שימושים נפוצים</a:t>
            </a:r>
            <a:r>
              <a:rPr lang="he-IL" sz="1600" dirty="0"/>
              <a:t>: סינתזת תמונות, העברת סגנון, רזולוציה גבוהה, יצירת אמנות.</a:t>
            </a:r>
          </a:p>
          <a:p>
            <a:pPr>
              <a:buFont typeface="Arial" panose="020B0604020202020204" pitchFamily="34" charset="0"/>
              <a:buChar char="•"/>
            </a:pPr>
            <a:endParaRPr lang="he-IL" sz="1600" dirty="0"/>
          </a:p>
          <a:p>
            <a:r>
              <a:rPr lang="en-US" sz="1600" b="1" dirty="0"/>
              <a:t>VAEs </a:t>
            </a:r>
            <a:endParaRPr lang="he-IL" sz="1600" b="1" dirty="0"/>
          </a:p>
          <a:p>
            <a:pPr>
              <a:buFont typeface="Arial" panose="020B0604020202020204" pitchFamily="34" charset="0"/>
              <a:buChar char="•"/>
            </a:pPr>
            <a:r>
              <a:rPr lang="he-IL" sz="1600" b="1" dirty="0"/>
              <a:t>תהליך אימון </a:t>
            </a:r>
            <a:r>
              <a:rPr lang="he-IL" sz="1600" dirty="0"/>
              <a:t> הסתברותי וככלל יציב יותר.</a:t>
            </a:r>
          </a:p>
          <a:p>
            <a:pPr>
              <a:buFont typeface="Arial" panose="020B0604020202020204" pitchFamily="34" charset="0"/>
              <a:buChar char="•"/>
            </a:pPr>
            <a:r>
              <a:rPr lang="he-IL" sz="1600" b="1" dirty="0"/>
              <a:t>איכות דגימות</a:t>
            </a:r>
            <a:r>
              <a:rPr lang="he-IL" sz="1600" dirty="0"/>
              <a:t>: דגימות עשויות להיות מטושטשות יותר, אך אינטרפולציה במרחב הלייטנטי יותר משמעותית.</a:t>
            </a:r>
          </a:p>
          <a:p>
            <a:pPr>
              <a:buFont typeface="Arial" panose="020B0604020202020204" pitchFamily="34" charset="0"/>
              <a:buChar char="•"/>
            </a:pPr>
            <a:r>
              <a:rPr lang="he-IL" sz="1600" b="1" dirty="0"/>
              <a:t>גיוון ביציאות</a:t>
            </a:r>
            <a:r>
              <a:rPr lang="he-IL" sz="1600" dirty="0"/>
              <a:t>: פחות נוטה לקריסת מצב, מציע כיסוי טוב יותר של התפלגות הנתונים.</a:t>
            </a:r>
          </a:p>
          <a:p>
            <a:r>
              <a:rPr lang="en-US" sz="1600" b="1" dirty="0"/>
              <a:t>Transformers (</a:t>
            </a:r>
            <a:r>
              <a:rPr lang="he-IL" sz="1600" b="1" dirty="0"/>
              <a:t>טרנספורמרים)</a:t>
            </a:r>
            <a:endParaRPr lang="he-IL" sz="1600" dirty="0"/>
          </a:p>
          <a:p>
            <a:pPr>
              <a:buFont typeface="Arial" panose="020B0604020202020204" pitchFamily="34" charset="0"/>
              <a:buChar char="•"/>
            </a:pPr>
            <a:r>
              <a:rPr lang="he-IL" sz="1600" b="1" dirty="0"/>
              <a:t>מטרה</a:t>
            </a:r>
            <a:r>
              <a:rPr lang="he-IL" sz="1600" dirty="0"/>
              <a:t>: יצירת ועיבוד רצפים תוך תפיסת קשרים הקשריים בתוך הנתונים.</a:t>
            </a:r>
          </a:p>
          <a:p>
            <a:pPr>
              <a:buFont typeface="Arial" panose="020B0604020202020204" pitchFamily="34" charset="0"/>
              <a:buChar char="•"/>
            </a:pPr>
            <a:r>
              <a:rPr lang="he-IL" sz="1600" b="1" dirty="0"/>
              <a:t>מרחב לייטנטי</a:t>
            </a:r>
            <a:r>
              <a:rPr lang="he-IL" sz="1600" dirty="0"/>
              <a:t>: עקיף, תלוי בהקשר.</a:t>
            </a:r>
          </a:p>
          <a:p>
            <a:pPr>
              <a:buFont typeface="Arial" panose="020B0604020202020204" pitchFamily="34" charset="0"/>
              <a:buChar char="•"/>
            </a:pPr>
            <a:r>
              <a:rPr lang="he-IL" sz="1600" b="1" dirty="0"/>
              <a:t>תהליך אימון</a:t>
            </a:r>
            <a:r>
              <a:rPr lang="he-IL" sz="1600" dirty="0"/>
              <a:t>: מקיף עם שלבים מרובים ויכול להיות לא יציב.</a:t>
            </a:r>
          </a:p>
          <a:p>
            <a:pPr>
              <a:buFont typeface="Arial" panose="020B0604020202020204" pitchFamily="34" charset="0"/>
              <a:buChar char="•"/>
            </a:pPr>
            <a:r>
              <a:rPr lang="he-IL" sz="1600" b="1" dirty="0"/>
              <a:t>איכות דגימות</a:t>
            </a:r>
            <a:r>
              <a:rPr lang="he-IL" sz="1600" dirty="0"/>
              <a:t>: מייצר דגימות איכותיות מאוד.</a:t>
            </a:r>
          </a:p>
          <a:p>
            <a:pPr>
              <a:buFont typeface="Arial" panose="020B0604020202020204" pitchFamily="34" charset="0"/>
              <a:buChar char="•"/>
            </a:pPr>
            <a:r>
              <a:rPr lang="he-IL" sz="1600" b="1" dirty="0"/>
              <a:t>גיוון ביציאות</a:t>
            </a:r>
            <a:r>
              <a:rPr lang="he-IL" sz="1600" dirty="0"/>
              <a:t>: התפוקות קוהרנטיות, רלוונטיות בהקשר, ומגוונות.</a:t>
            </a:r>
          </a:p>
          <a:p>
            <a:pPr>
              <a:buFont typeface="Arial" panose="020B0604020202020204" pitchFamily="34" charset="0"/>
              <a:buChar char="•"/>
            </a:pPr>
            <a:r>
              <a:rPr lang="he-IL" sz="1600" b="1" dirty="0"/>
              <a:t>שימושים נפוצים</a:t>
            </a:r>
            <a:r>
              <a:rPr lang="he-IL" sz="1600" dirty="0"/>
              <a:t>: עיבוד שפה טבעית, זיהוי דיבור, זיהוי ישויות בשם, ניתוח רגשות ועוד.</a:t>
            </a:r>
          </a:p>
        </p:txBody>
      </p:sp>
    </p:spTree>
    <p:extLst>
      <p:ext uri="{BB962C8B-B14F-4D97-AF65-F5344CB8AC3E}">
        <p14:creationId xmlns:p14="http://schemas.microsoft.com/office/powerpoint/2010/main" val="2573149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1490147" y="-448907"/>
            <a:ext cx="7834128" cy="1161720"/>
          </a:xfrm>
          <a:prstGeom prst="rect">
            <a:avLst/>
          </a:prstGeom>
          <a:noFill/>
          <a:ln w="0">
            <a:noFill/>
          </a:ln>
        </p:spPr>
        <p:txBody>
          <a:bodyPr lIns="91440" tIns="91440" rIns="91440" bIns="91440" anchor="b">
            <a:noAutofit/>
          </a:bodyPr>
          <a:lstStyle/>
          <a:p>
            <a:pPr marL="514350" indent="-285750" algn="l" rtl="0">
              <a:lnSpc>
                <a:spcPct val="100000"/>
              </a:lnSpc>
              <a:tabLst>
                <a:tab pos="0" algn="l"/>
              </a:tabLst>
            </a:pPr>
            <a:r>
              <a:rPr lang="en-US" sz="2400" b="1" spc="-1" dirty="0">
                <a:solidFill>
                  <a:schemeClr val="dk1"/>
                </a:solidFill>
                <a:latin typeface="DM Sans"/>
                <a:ea typeface="DM Sans"/>
              </a:rPr>
              <a:t>Application of each architectures</a:t>
            </a:r>
          </a:p>
        </p:txBody>
      </p:sp>
      <p:sp>
        <p:nvSpPr>
          <p:cNvPr id="25" name="PlaceHolder 2">
            <a:extLst>
              <a:ext uri="{FF2B5EF4-FFF2-40B4-BE49-F238E27FC236}">
                <a16:creationId xmlns:a16="http://schemas.microsoft.com/office/drawing/2014/main" id="{6D3B223A-A8EA-42D3-B343-02E0829D6CF0}"/>
              </a:ext>
            </a:extLst>
          </p:cNvPr>
          <p:cNvSpPr txBox="1">
            <a:spLocks/>
          </p:cNvSpPr>
          <p:nvPr/>
        </p:nvSpPr>
        <p:spPr>
          <a:xfrm>
            <a:off x="627521" y="1222480"/>
            <a:ext cx="5398525" cy="4597052"/>
          </a:xfrm>
          <a:prstGeom prst="rect">
            <a:avLst/>
          </a:prstGeom>
          <a:noFill/>
          <a:ln w="0">
            <a:noFill/>
          </a:ln>
        </p:spPr>
        <p:txBody>
          <a:bodyPr lIns="91440" tIns="91440" rIns="91440" bIns="91440" anchor="t">
            <a:normAutofit fontScale="9942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buFont typeface="Arial" panose="020B0604020202020204" pitchFamily="34" charset="0"/>
              <a:buChar char="•"/>
            </a:pPr>
            <a:r>
              <a:rPr lang="en-US" sz="1050" b="1" dirty="0"/>
              <a:t>GANs</a:t>
            </a:r>
            <a:r>
              <a:rPr lang="en-US" sz="1050" dirty="0"/>
              <a:t>: Ideal for generating high-quality, realistic images and creative content </a:t>
            </a:r>
          </a:p>
          <a:p>
            <a:pPr algn="l" rtl="0">
              <a:buFont typeface="Arial" panose="020B0604020202020204" pitchFamily="34" charset="0"/>
              <a:buChar char="•"/>
            </a:pPr>
            <a:r>
              <a:rPr lang="en-US" sz="1050" dirty="0"/>
              <a:t>(e.g., fashion design, advertising, game development, image-to-image translation).</a:t>
            </a:r>
          </a:p>
          <a:p>
            <a:pPr algn="l" rtl="0">
              <a:buFont typeface="Arial" panose="020B0604020202020204" pitchFamily="34" charset="0"/>
              <a:buChar char="•"/>
            </a:pPr>
            <a:r>
              <a:rPr lang="en-US" sz="1050" b="1" dirty="0"/>
              <a:t>VAEs</a:t>
            </a:r>
            <a:r>
              <a:rPr lang="en-US" sz="1050" dirty="0"/>
              <a:t>: Best suited for tasks requiring data understanding, diversity, and smooth exploration of latent space (e.g., anomaly detection, data augmentation, recommendation systems, denoising).</a:t>
            </a:r>
          </a:p>
          <a:p>
            <a:pPr algn="l" rtl="0">
              <a:buFont typeface="Arial" panose="020B0604020202020204" pitchFamily="34" charset="0"/>
              <a:buChar char="•"/>
            </a:pPr>
            <a:r>
              <a:rPr lang="en-US" sz="1050" b="1" dirty="0"/>
              <a:t>Transformers</a:t>
            </a:r>
            <a:r>
              <a:rPr lang="en-US" sz="1050" dirty="0"/>
              <a:t>: Primarily used in Natural Language Processing tasks (e.g., machine translation, text generation, summarization), and also for certain image generation tasks (e.g., DALL-E, Vision Transformers).</a:t>
            </a:r>
          </a:p>
        </p:txBody>
      </p:sp>
      <p:sp>
        <p:nvSpPr>
          <p:cNvPr id="2" name="AutoShape 2" descr="generative ai tech stack explained in depth">
            <a:extLst>
              <a:ext uri="{FF2B5EF4-FFF2-40B4-BE49-F238E27FC236}">
                <a16:creationId xmlns:a16="http://schemas.microsoft.com/office/drawing/2014/main" id="{54B0BE85-53C8-46E8-985E-7C90DBF180E5}"/>
              </a:ext>
            </a:extLst>
          </p:cNvPr>
          <p:cNvSpPr>
            <a:spLocks noChangeAspect="1" noChangeArrowheads="1"/>
          </p:cNvSpPr>
          <p:nvPr/>
        </p:nvSpPr>
        <p:spPr bwMode="auto">
          <a:xfrm>
            <a:off x="1147763" y="0"/>
            <a:ext cx="6848475"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5122" name="Picture 2" descr="Handgezeichnet, um Kunstwerke zu erzeugen">
            <a:extLst>
              <a:ext uri="{FF2B5EF4-FFF2-40B4-BE49-F238E27FC236}">
                <a16:creationId xmlns:a16="http://schemas.microsoft.com/office/drawing/2014/main" id="{0919BD60-3702-4746-9A14-928E494CBC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6163" y="2713656"/>
            <a:ext cx="2429843" cy="242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70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Google Shape;424;p39">
            <a:extLst>
              <a:ext uri="{FF2B5EF4-FFF2-40B4-BE49-F238E27FC236}">
                <a16:creationId xmlns:a16="http://schemas.microsoft.com/office/drawing/2014/main" id="{5514617C-6621-4048-9294-0C39B1A3B896}"/>
              </a:ext>
            </a:extLst>
          </p:cNvPr>
          <p:cNvCxnSpPr/>
          <p:nvPr/>
        </p:nvCxnSpPr>
        <p:spPr>
          <a:xfrm>
            <a:off x="4384979" y="1081494"/>
            <a:ext cx="374040" cy="360"/>
          </a:xfrm>
          <a:prstGeom prst="straightConnector1">
            <a:avLst/>
          </a:prstGeom>
          <a:ln w="19050">
            <a:solidFill>
              <a:srgbClr val="384655"/>
            </a:solidFill>
            <a:round/>
          </a:ln>
        </p:spPr>
      </p:cxnSp>
      <p:sp>
        <p:nvSpPr>
          <p:cNvPr id="29" name="PlaceHolder 1">
            <a:extLst>
              <a:ext uri="{FF2B5EF4-FFF2-40B4-BE49-F238E27FC236}">
                <a16:creationId xmlns:a16="http://schemas.microsoft.com/office/drawing/2014/main" id="{5656BF05-8948-4342-9D51-C8CA73A3C8B8}"/>
              </a:ext>
            </a:extLst>
          </p:cNvPr>
          <p:cNvSpPr txBox="1">
            <a:spLocks/>
          </p:cNvSpPr>
          <p:nvPr/>
        </p:nvSpPr>
        <p:spPr>
          <a:xfrm>
            <a:off x="2148706" y="-313506"/>
            <a:ext cx="4677133" cy="1161720"/>
          </a:xfrm>
          <a:prstGeom prst="rect">
            <a:avLst/>
          </a:prstGeom>
          <a:noFill/>
          <a:ln w="0">
            <a:noFill/>
          </a:ln>
        </p:spPr>
        <p:txBody>
          <a:bodyPr lIns="91440" tIns="91440" rIns="91440" bIns="91440" anchor="b">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4000" b="1" spc="-1" dirty="0">
                <a:solidFill>
                  <a:schemeClr val="dk1"/>
                </a:solidFill>
                <a:latin typeface="Outfit"/>
                <a:ea typeface="Outfit"/>
              </a:rPr>
              <a:t>5. Train Your Model</a:t>
            </a:r>
          </a:p>
        </p:txBody>
      </p:sp>
      <p:sp>
        <p:nvSpPr>
          <p:cNvPr id="30" name="PlaceHolder 2">
            <a:extLst>
              <a:ext uri="{FF2B5EF4-FFF2-40B4-BE49-F238E27FC236}">
                <a16:creationId xmlns:a16="http://schemas.microsoft.com/office/drawing/2014/main" id="{2154BA26-713E-4342-845B-20273A542C12}"/>
              </a:ext>
            </a:extLst>
          </p:cNvPr>
          <p:cNvSpPr txBox="1">
            <a:spLocks/>
          </p:cNvSpPr>
          <p:nvPr/>
        </p:nvSpPr>
        <p:spPr>
          <a:xfrm>
            <a:off x="213490" y="1409817"/>
            <a:ext cx="8717019" cy="3123042"/>
          </a:xfrm>
          <a:prstGeom prst="rect">
            <a:avLst/>
          </a:prstGeom>
          <a:noFill/>
          <a:ln w="0">
            <a:noFill/>
          </a:ln>
        </p:spPr>
        <p:txBody>
          <a:bodyPr lIns="91440" tIns="91440" rIns="91440" bIns="91440" anchor="t">
            <a:normAutofit fontScale="9942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Use frameworks like TensorFlow, </a:t>
            </a:r>
            <a:r>
              <a:rPr lang="en-US" sz="1800" spc="-1" dirty="0" err="1">
                <a:solidFill>
                  <a:schemeClr val="dk1"/>
                </a:solidFill>
                <a:latin typeface="DM Sans"/>
                <a:ea typeface="DM Sans"/>
              </a:rPr>
              <a:t>PyTorch</a:t>
            </a:r>
            <a:r>
              <a:rPr lang="en-US" sz="1800" spc="-1" dirty="0">
                <a:solidFill>
                  <a:schemeClr val="dk1"/>
                </a:solidFill>
                <a:latin typeface="DM Sans"/>
                <a:ea typeface="DM Sans"/>
              </a:rPr>
              <a:t>, or </a:t>
            </a:r>
            <a:r>
              <a:rPr lang="en-US" sz="1800" spc="-1" dirty="0" err="1">
                <a:solidFill>
                  <a:schemeClr val="dk1"/>
                </a:solidFill>
                <a:latin typeface="DM Sans"/>
                <a:ea typeface="DM Sans"/>
              </a:rPr>
              <a:t>Keras</a:t>
            </a:r>
            <a:r>
              <a:rPr lang="en-US" sz="1800" spc="-1" dirty="0">
                <a:solidFill>
                  <a:schemeClr val="dk1"/>
                </a:solidFill>
                <a:latin typeface="DM Sans"/>
                <a:ea typeface="DM Sans"/>
              </a:rPr>
              <a:t>.</a:t>
            </a:r>
          </a:p>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Training involves feeding data to the model to learn patterns.</a:t>
            </a:r>
          </a:p>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Duration varies: hours to weeks, depending on dataset size &amp; model complexity.</a:t>
            </a:r>
          </a:p>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Large models (e.g., GPT-3) require massive computational resources.</a:t>
            </a:r>
          </a:p>
        </p:txBody>
      </p:sp>
      <p:pic>
        <p:nvPicPr>
          <p:cNvPr id="1026" name="Picture 2" descr="The robot sends an email Artificial intelligence concept Technology concept Bot helper">
            <a:extLst>
              <a:ext uri="{FF2B5EF4-FFF2-40B4-BE49-F238E27FC236}">
                <a16:creationId xmlns:a16="http://schemas.microsoft.com/office/drawing/2014/main" id="{8E3715FF-F205-439A-960A-013CF314D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2423" y="3331923"/>
            <a:ext cx="1811577" cy="181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928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Google Shape;424;p39">
            <a:extLst>
              <a:ext uri="{FF2B5EF4-FFF2-40B4-BE49-F238E27FC236}">
                <a16:creationId xmlns:a16="http://schemas.microsoft.com/office/drawing/2014/main" id="{5514617C-6621-4048-9294-0C39B1A3B896}"/>
              </a:ext>
            </a:extLst>
          </p:cNvPr>
          <p:cNvCxnSpPr/>
          <p:nvPr/>
        </p:nvCxnSpPr>
        <p:spPr>
          <a:xfrm>
            <a:off x="4309565" y="1251177"/>
            <a:ext cx="374040" cy="360"/>
          </a:xfrm>
          <a:prstGeom prst="straightConnector1">
            <a:avLst/>
          </a:prstGeom>
          <a:ln w="19050">
            <a:solidFill>
              <a:srgbClr val="384655"/>
            </a:solidFill>
            <a:round/>
          </a:ln>
        </p:spPr>
      </p:cxnSp>
      <p:sp>
        <p:nvSpPr>
          <p:cNvPr id="29" name="PlaceHolder 1">
            <a:extLst>
              <a:ext uri="{FF2B5EF4-FFF2-40B4-BE49-F238E27FC236}">
                <a16:creationId xmlns:a16="http://schemas.microsoft.com/office/drawing/2014/main" id="{5656BF05-8948-4342-9D51-C8CA73A3C8B8}"/>
              </a:ext>
            </a:extLst>
          </p:cNvPr>
          <p:cNvSpPr txBox="1">
            <a:spLocks/>
          </p:cNvSpPr>
          <p:nvPr/>
        </p:nvSpPr>
        <p:spPr>
          <a:xfrm>
            <a:off x="1466452" y="-80226"/>
            <a:ext cx="5837054" cy="1161720"/>
          </a:xfrm>
          <a:prstGeom prst="rect">
            <a:avLst/>
          </a:prstGeom>
          <a:noFill/>
          <a:ln w="0">
            <a:noFill/>
          </a:ln>
        </p:spPr>
        <p:txBody>
          <a:bodyPr lIns="91440" tIns="91440" rIns="91440" bIns="91440" anchor="b">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4000" b="1" spc="-1" dirty="0">
                <a:solidFill>
                  <a:schemeClr val="dk1"/>
                </a:solidFill>
                <a:latin typeface="Outfit"/>
                <a:ea typeface="Outfit"/>
              </a:rPr>
              <a:t>6. Fine-Tune the Model</a:t>
            </a:r>
          </a:p>
        </p:txBody>
      </p:sp>
      <p:sp>
        <p:nvSpPr>
          <p:cNvPr id="5" name="PlaceHolder 2">
            <a:extLst>
              <a:ext uri="{FF2B5EF4-FFF2-40B4-BE49-F238E27FC236}">
                <a16:creationId xmlns:a16="http://schemas.microsoft.com/office/drawing/2014/main" id="{A7A211D1-0669-4390-B080-3F71E2635C25}"/>
              </a:ext>
            </a:extLst>
          </p:cNvPr>
          <p:cNvSpPr txBox="1">
            <a:spLocks/>
          </p:cNvSpPr>
          <p:nvPr/>
        </p:nvSpPr>
        <p:spPr>
          <a:xfrm>
            <a:off x="213490" y="1643106"/>
            <a:ext cx="8717019" cy="1857288"/>
          </a:xfrm>
          <a:prstGeom prst="rect">
            <a:avLst/>
          </a:prstGeom>
          <a:noFill/>
          <a:ln w="0">
            <a:noFill/>
          </a:ln>
        </p:spPr>
        <p:txBody>
          <a:bodyPr lIns="91440" tIns="91440" rIns="91440" bIns="91440" anchor="t">
            <a:normAutofit fontScale="9942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rtl="0">
              <a:lnSpc>
                <a:spcPct val="100000"/>
              </a:lnSpc>
              <a:buFont typeface="Arial" panose="020B0604020202020204" pitchFamily="34" charset="0"/>
              <a:buNone/>
              <a:tabLst>
                <a:tab pos="0" algn="l"/>
              </a:tabLst>
            </a:pPr>
            <a:r>
              <a:rPr lang="en-US" sz="1800" spc="-1" dirty="0">
                <a:solidFill>
                  <a:schemeClr val="dk1"/>
                </a:solidFill>
                <a:latin typeface="DM Sans"/>
                <a:ea typeface="DM Sans"/>
              </a:rPr>
              <a:t>Ensures accuracy and optimization for real-world applications, might involve</a:t>
            </a:r>
          </a:p>
          <a:p>
            <a:pPr marL="514350" indent="-285750" algn="ctr" rtl="0">
              <a:lnSpc>
                <a:spcPct val="100000"/>
              </a:lnSpc>
              <a:tabLst>
                <a:tab pos="0" algn="l"/>
              </a:tabLst>
            </a:pPr>
            <a:r>
              <a:rPr lang="en-US" sz="1800" spc="-1" dirty="0">
                <a:solidFill>
                  <a:schemeClr val="dk1"/>
                </a:solidFill>
                <a:latin typeface="DM Sans"/>
                <a:ea typeface="DM Sans"/>
              </a:rPr>
              <a:t>Adjust hyperparameters to enhance performance.</a:t>
            </a:r>
          </a:p>
          <a:p>
            <a:pPr marL="514350" indent="-285750" algn="ctr" rtl="0">
              <a:lnSpc>
                <a:spcPct val="100000"/>
              </a:lnSpc>
              <a:tabLst>
                <a:tab pos="0" algn="l"/>
              </a:tabLst>
            </a:pPr>
            <a:r>
              <a:rPr lang="en-US" sz="1800" spc="-1" dirty="0">
                <a:solidFill>
                  <a:schemeClr val="dk1"/>
                </a:solidFill>
                <a:latin typeface="DM Sans"/>
                <a:ea typeface="DM Sans"/>
              </a:rPr>
              <a:t>Add layers or modify architecture if needed.</a:t>
            </a:r>
          </a:p>
        </p:txBody>
      </p:sp>
      <p:pic>
        <p:nvPicPr>
          <p:cNvPr id="3074" name="Picture 2" descr="Fine-tuning Large Language Models: A Complete Guide to Optimizing Them for Success">
            <a:extLst>
              <a:ext uri="{FF2B5EF4-FFF2-40B4-BE49-F238E27FC236}">
                <a16:creationId xmlns:a16="http://schemas.microsoft.com/office/drawing/2014/main" id="{FEDD1C63-ADBE-4E9E-AD1C-6D9FF2C89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6684" y="3589931"/>
            <a:ext cx="2768252" cy="155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6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432;p40">
            <a:extLst>
              <a:ext uri="{FF2B5EF4-FFF2-40B4-BE49-F238E27FC236}">
                <a16:creationId xmlns:a16="http://schemas.microsoft.com/office/drawing/2014/main" id="{15DE8F2E-E1B1-420C-A99D-D989C2A1C218}"/>
              </a:ext>
            </a:extLst>
          </p:cNvPr>
          <p:cNvGrpSpPr/>
          <p:nvPr/>
        </p:nvGrpSpPr>
        <p:grpSpPr>
          <a:xfrm>
            <a:off x="7046975" y="576204"/>
            <a:ext cx="3152295" cy="4587210"/>
            <a:chOff x="5104800" y="-153360"/>
            <a:chExt cx="4218480" cy="6000480"/>
          </a:xfrm>
        </p:grpSpPr>
        <p:sp>
          <p:nvSpPr>
            <p:cNvPr id="27" name="Google Shape;433;p40">
              <a:extLst>
                <a:ext uri="{FF2B5EF4-FFF2-40B4-BE49-F238E27FC236}">
                  <a16:creationId xmlns:a16="http://schemas.microsoft.com/office/drawing/2014/main" id="{14D0BBC8-E346-4578-A967-B2D1F5279486}"/>
                </a:ext>
              </a:extLst>
            </p:cNvPr>
            <p:cNvSpPr/>
            <p:nvPr/>
          </p:nvSpPr>
          <p:spPr>
            <a:xfrm>
              <a:off x="7075080" y="2547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 name="Google Shape;434;p40">
              <a:extLst>
                <a:ext uri="{FF2B5EF4-FFF2-40B4-BE49-F238E27FC236}">
                  <a16:creationId xmlns:a16="http://schemas.microsoft.com/office/drawing/2014/main" id="{D1C72F94-21F5-42BF-A796-3CA468DDB171}"/>
                </a:ext>
              </a:extLst>
            </p:cNvPr>
            <p:cNvSpPr/>
            <p:nvPr/>
          </p:nvSpPr>
          <p:spPr>
            <a:xfrm>
              <a:off x="7026120" y="-153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 name="Google Shape;435;p40">
              <a:extLst>
                <a:ext uri="{FF2B5EF4-FFF2-40B4-BE49-F238E27FC236}">
                  <a16:creationId xmlns:a16="http://schemas.microsoft.com/office/drawing/2014/main" id="{8D7485E6-3B2B-4BFA-B385-E299FABBE5FC}"/>
                </a:ext>
              </a:extLst>
            </p:cNvPr>
            <p:cNvSpPr/>
            <p:nvPr/>
          </p:nvSpPr>
          <p:spPr>
            <a:xfrm>
              <a:off x="6606720" y="3186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 name="Google Shape;436;p40">
              <a:extLst>
                <a:ext uri="{FF2B5EF4-FFF2-40B4-BE49-F238E27FC236}">
                  <a16:creationId xmlns:a16="http://schemas.microsoft.com/office/drawing/2014/main" id="{57616D7B-E42F-47E1-9676-6A451FC4C0E0}"/>
                </a:ext>
              </a:extLst>
            </p:cNvPr>
            <p:cNvSpPr/>
            <p:nvPr/>
          </p:nvSpPr>
          <p:spPr>
            <a:xfrm>
              <a:off x="6139080" y="13708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 name="Google Shape;437;p40">
              <a:extLst>
                <a:ext uri="{FF2B5EF4-FFF2-40B4-BE49-F238E27FC236}">
                  <a16:creationId xmlns:a16="http://schemas.microsoft.com/office/drawing/2014/main" id="{1BD24BF5-0263-4B67-A09F-F6BAB3BA1F3D}"/>
                </a:ext>
              </a:extLst>
            </p:cNvPr>
            <p:cNvSpPr/>
            <p:nvPr/>
          </p:nvSpPr>
          <p:spPr>
            <a:xfrm>
              <a:off x="5732280" y="8744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 name="Google Shape;438;p40">
              <a:extLst>
                <a:ext uri="{FF2B5EF4-FFF2-40B4-BE49-F238E27FC236}">
                  <a16:creationId xmlns:a16="http://schemas.microsoft.com/office/drawing/2014/main" id="{D5774B50-8634-4CD7-9243-D134292EF5E8}"/>
                </a:ext>
              </a:extLst>
            </p:cNvPr>
            <p:cNvSpPr/>
            <p:nvPr/>
          </p:nvSpPr>
          <p:spPr>
            <a:xfrm>
              <a:off x="7480800" y="990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 name="Google Shape;439;p40">
              <a:extLst>
                <a:ext uri="{FF2B5EF4-FFF2-40B4-BE49-F238E27FC236}">
                  <a16:creationId xmlns:a16="http://schemas.microsoft.com/office/drawing/2014/main" id="{1ED164DA-5BD6-400F-AF8B-105BC76F1977}"/>
                </a:ext>
              </a:extLst>
            </p:cNvPr>
            <p:cNvSpPr/>
            <p:nvPr/>
          </p:nvSpPr>
          <p:spPr>
            <a:xfrm>
              <a:off x="7075080" y="2075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 name="Google Shape;440;p40">
              <a:extLst>
                <a:ext uri="{FF2B5EF4-FFF2-40B4-BE49-F238E27FC236}">
                  <a16:creationId xmlns:a16="http://schemas.microsoft.com/office/drawing/2014/main" id="{8BF6DFC1-EAF5-4297-A9E0-AE2C9BDF7FD4}"/>
                </a:ext>
              </a:extLst>
            </p:cNvPr>
            <p:cNvSpPr/>
            <p:nvPr/>
          </p:nvSpPr>
          <p:spPr>
            <a:xfrm>
              <a:off x="7962480" y="1404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 name="Google Shape;441;p40">
              <a:extLst>
                <a:ext uri="{FF2B5EF4-FFF2-40B4-BE49-F238E27FC236}">
                  <a16:creationId xmlns:a16="http://schemas.microsoft.com/office/drawing/2014/main" id="{939587BC-5031-4D5B-81DF-D387DC277889}"/>
                </a:ext>
              </a:extLst>
            </p:cNvPr>
            <p:cNvSpPr/>
            <p:nvPr/>
          </p:nvSpPr>
          <p:spPr>
            <a:xfrm rot="10800000" flipH="1">
              <a:off x="6035760" y="3125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 name="Google Shape;442;p40">
              <a:extLst>
                <a:ext uri="{FF2B5EF4-FFF2-40B4-BE49-F238E27FC236}">
                  <a16:creationId xmlns:a16="http://schemas.microsoft.com/office/drawing/2014/main" id="{A3D01E34-AC21-4811-A76B-9AB3A2A9768E}"/>
                </a:ext>
              </a:extLst>
            </p:cNvPr>
            <p:cNvSpPr/>
            <p:nvPr/>
          </p:nvSpPr>
          <p:spPr>
            <a:xfrm rot="10800000" flipH="1">
              <a:off x="6354720" y="41025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 name="Google Shape;443;p40">
              <a:extLst>
                <a:ext uri="{FF2B5EF4-FFF2-40B4-BE49-F238E27FC236}">
                  <a16:creationId xmlns:a16="http://schemas.microsoft.com/office/drawing/2014/main" id="{59C86447-CC88-4130-9382-B2E55637930C}"/>
                </a:ext>
              </a:extLst>
            </p:cNvPr>
            <p:cNvSpPr/>
            <p:nvPr/>
          </p:nvSpPr>
          <p:spPr>
            <a:xfrm rot="10800000" flipH="1">
              <a:off x="5731920" y="48794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 name="Google Shape;444;p40">
              <a:extLst>
                <a:ext uri="{FF2B5EF4-FFF2-40B4-BE49-F238E27FC236}">
                  <a16:creationId xmlns:a16="http://schemas.microsoft.com/office/drawing/2014/main" id="{24F2F315-7579-4FBD-AFF4-B980BFA12769}"/>
                </a:ext>
              </a:extLst>
            </p:cNvPr>
            <p:cNvSpPr/>
            <p:nvPr/>
          </p:nvSpPr>
          <p:spPr>
            <a:xfrm rot="10800000" flipH="1">
              <a:off x="6682680" y="3515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 name="Google Shape;445;p40">
              <a:extLst>
                <a:ext uri="{FF2B5EF4-FFF2-40B4-BE49-F238E27FC236}">
                  <a16:creationId xmlns:a16="http://schemas.microsoft.com/office/drawing/2014/main" id="{BEFEE9FB-C44E-4E4A-BE07-60AEDE11BA58}"/>
                </a:ext>
              </a:extLst>
            </p:cNvPr>
            <p:cNvSpPr/>
            <p:nvPr/>
          </p:nvSpPr>
          <p:spPr>
            <a:xfrm rot="10800000" flipH="1">
              <a:off x="510444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 name="Google Shape;446;p40">
              <a:extLst>
                <a:ext uri="{FF2B5EF4-FFF2-40B4-BE49-F238E27FC236}">
                  <a16:creationId xmlns:a16="http://schemas.microsoft.com/office/drawing/2014/main" id="{6FDCCC73-604F-4ADF-9E86-E6A70E06DC62}"/>
                </a:ext>
              </a:extLst>
            </p:cNvPr>
            <p:cNvSpPr/>
            <p:nvPr/>
          </p:nvSpPr>
          <p:spPr>
            <a:xfrm>
              <a:off x="8484840" y="24382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 name="Google Shape;447;p40">
              <a:extLst>
                <a:ext uri="{FF2B5EF4-FFF2-40B4-BE49-F238E27FC236}">
                  <a16:creationId xmlns:a16="http://schemas.microsoft.com/office/drawing/2014/main" id="{2A2B858B-3A31-48D6-AFED-AA56DC1BC086}"/>
                </a:ext>
              </a:extLst>
            </p:cNvPr>
            <p:cNvSpPr/>
            <p:nvPr/>
          </p:nvSpPr>
          <p:spPr>
            <a:xfrm>
              <a:off x="8038440" y="29214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 name="Google Shape;448;p40">
              <a:extLst>
                <a:ext uri="{FF2B5EF4-FFF2-40B4-BE49-F238E27FC236}">
                  <a16:creationId xmlns:a16="http://schemas.microsoft.com/office/drawing/2014/main" id="{1D3B6FD0-D188-4A0E-B3CF-221FDF49A68A}"/>
                </a:ext>
              </a:extLst>
            </p:cNvPr>
            <p:cNvSpPr/>
            <p:nvPr/>
          </p:nvSpPr>
          <p:spPr>
            <a:xfrm rot="10800000" flipH="1">
              <a:off x="7853040" y="3962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 name="Google Shape;449;p40">
              <a:extLst>
                <a:ext uri="{FF2B5EF4-FFF2-40B4-BE49-F238E27FC236}">
                  <a16:creationId xmlns:a16="http://schemas.microsoft.com/office/drawing/2014/main" id="{D51C9A6F-0BBE-4E30-AD88-7B0F3918E3B5}"/>
                </a:ext>
              </a:extLst>
            </p:cNvPr>
            <p:cNvSpPr/>
            <p:nvPr/>
          </p:nvSpPr>
          <p:spPr>
            <a:xfrm rot="10800000" flipH="1">
              <a:off x="826092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06" name="PlaceHolder 1"/>
          <p:cNvSpPr>
            <a:spLocks noGrp="1"/>
          </p:cNvSpPr>
          <p:nvPr>
            <p:ph type="title"/>
          </p:nvPr>
        </p:nvSpPr>
        <p:spPr>
          <a:xfrm>
            <a:off x="-870990" y="0"/>
            <a:ext cx="7834128" cy="1161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1" strike="noStrike" spc="-1" dirty="0">
                <a:solidFill>
                  <a:schemeClr val="dk1"/>
                </a:solidFill>
                <a:latin typeface="Outfit"/>
                <a:ea typeface="Outfit"/>
              </a:rPr>
              <a:t>7. Deploy the Model</a:t>
            </a:r>
          </a:p>
        </p:txBody>
      </p:sp>
      <p:sp>
        <p:nvSpPr>
          <p:cNvPr id="607" name="PlaceHolder 2"/>
          <p:cNvSpPr>
            <a:spLocks noGrp="1"/>
          </p:cNvSpPr>
          <p:nvPr>
            <p:ph type="subTitle"/>
          </p:nvPr>
        </p:nvSpPr>
        <p:spPr>
          <a:xfrm>
            <a:off x="97373" y="1711447"/>
            <a:ext cx="7994986" cy="1978560"/>
          </a:xfrm>
          <a:prstGeom prst="rect">
            <a:avLst/>
          </a:prstGeom>
          <a:noFill/>
          <a:ln w="0">
            <a:noFill/>
          </a:ln>
        </p:spPr>
        <p:txBody>
          <a:bodyPr lIns="91440" tIns="91440" rIns="91440" bIns="91440" anchor="t">
            <a:normAutofit fontScale="99423"/>
          </a:bodyPr>
          <a:lstStyle/>
          <a:p>
            <a:pPr indent="0" algn="ctr" rtl="0">
              <a:lnSpc>
                <a:spcPct val="100000"/>
              </a:lnSpc>
              <a:buNone/>
              <a:tabLst>
                <a:tab pos="0" algn="l"/>
              </a:tabLst>
            </a:pPr>
            <a:r>
              <a:rPr lang="en-US" sz="1800" b="0" strike="noStrike" spc="-1" dirty="0">
                <a:solidFill>
                  <a:schemeClr val="dk1"/>
                </a:solidFill>
                <a:latin typeface="DM Sans"/>
                <a:ea typeface="DM Sans"/>
              </a:rPr>
              <a:t>Deploy on cloud platforms (AWS, Google Cloud, Azure) for scalability.</a:t>
            </a:r>
          </a:p>
          <a:p>
            <a:pPr indent="0" algn="ctr" rtl="0">
              <a:lnSpc>
                <a:spcPct val="100000"/>
              </a:lnSpc>
              <a:buNone/>
              <a:tabLst>
                <a:tab pos="0" algn="l"/>
              </a:tabLst>
            </a:pPr>
            <a:r>
              <a:rPr lang="en-US" sz="1800" b="0" strike="noStrike" spc="-1" dirty="0">
                <a:solidFill>
                  <a:schemeClr val="dk1"/>
                </a:solidFill>
                <a:latin typeface="DM Sans"/>
                <a:ea typeface="DM Sans"/>
              </a:rPr>
              <a:t>Local deployment is an option for smaller applications.</a:t>
            </a:r>
          </a:p>
          <a:p>
            <a:pPr indent="0" algn="ctr" rtl="0">
              <a:lnSpc>
                <a:spcPct val="100000"/>
              </a:lnSpc>
              <a:buNone/>
              <a:tabLst>
                <a:tab pos="0" algn="l"/>
              </a:tabLst>
            </a:pPr>
            <a:r>
              <a:rPr lang="en-US" sz="1800" b="0" strike="noStrike" spc="-1" dirty="0">
                <a:solidFill>
                  <a:schemeClr val="dk1"/>
                </a:solidFill>
                <a:latin typeface="DM Sans"/>
                <a:ea typeface="DM Sans"/>
              </a:rPr>
              <a:t>Set up APIs/interfaces for user and application interaction.</a:t>
            </a:r>
          </a:p>
        </p:txBody>
      </p:sp>
    </p:spTree>
    <p:extLst>
      <p:ext uri="{BB962C8B-B14F-4D97-AF65-F5344CB8AC3E}">
        <p14:creationId xmlns:p14="http://schemas.microsoft.com/office/powerpoint/2010/main" val="3817135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432;p40">
            <a:extLst>
              <a:ext uri="{FF2B5EF4-FFF2-40B4-BE49-F238E27FC236}">
                <a16:creationId xmlns:a16="http://schemas.microsoft.com/office/drawing/2014/main" id="{15DE8F2E-E1B1-420C-A99D-D989C2A1C218}"/>
              </a:ext>
            </a:extLst>
          </p:cNvPr>
          <p:cNvGrpSpPr/>
          <p:nvPr/>
        </p:nvGrpSpPr>
        <p:grpSpPr>
          <a:xfrm>
            <a:off x="7046975" y="576204"/>
            <a:ext cx="3152295" cy="4587210"/>
            <a:chOff x="5104800" y="-153360"/>
            <a:chExt cx="4218480" cy="6000480"/>
          </a:xfrm>
        </p:grpSpPr>
        <p:sp>
          <p:nvSpPr>
            <p:cNvPr id="27" name="Google Shape;433;p40">
              <a:extLst>
                <a:ext uri="{FF2B5EF4-FFF2-40B4-BE49-F238E27FC236}">
                  <a16:creationId xmlns:a16="http://schemas.microsoft.com/office/drawing/2014/main" id="{14D0BBC8-E346-4578-A967-B2D1F5279486}"/>
                </a:ext>
              </a:extLst>
            </p:cNvPr>
            <p:cNvSpPr/>
            <p:nvPr/>
          </p:nvSpPr>
          <p:spPr>
            <a:xfrm>
              <a:off x="7075080" y="2547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 name="Google Shape;434;p40">
              <a:extLst>
                <a:ext uri="{FF2B5EF4-FFF2-40B4-BE49-F238E27FC236}">
                  <a16:creationId xmlns:a16="http://schemas.microsoft.com/office/drawing/2014/main" id="{D1C72F94-21F5-42BF-A796-3CA468DDB171}"/>
                </a:ext>
              </a:extLst>
            </p:cNvPr>
            <p:cNvSpPr/>
            <p:nvPr/>
          </p:nvSpPr>
          <p:spPr>
            <a:xfrm>
              <a:off x="7026120" y="-153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 name="Google Shape;435;p40">
              <a:extLst>
                <a:ext uri="{FF2B5EF4-FFF2-40B4-BE49-F238E27FC236}">
                  <a16:creationId xmlns:a16="http://schemas.microsoft.com/office/drawing/2014/main" id="{8D7485E6-3B2B-4BFA-B385-E299FABBE5FC}"/>
                </a:ext>
              </a:extLst>
            </p:cNvPr>
            <p:cNvSpPr/>
            <p:nvPr/>
          </p:nvSpPr>
          <p:spPr>
            <a:xfrm>
              <a:off x="6606720" y="3186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 name="Google Shape;436;p40">
              <a:extLst>
                <a:ext uri="{FF2B5EF4-FFF2-40B4-BE49-F238E27FC236}">
                  <a16:creationId xmlns:a16="http://schemas.microsoft.com/office/drawing/2014/main" id="{57616D7B-E42F-47E1-9676-6A451FC4C0E0}"/>
                </a:ext>
              </a:extLst>
            </p:cNvPr>
            <p:cNvSpPr/>
            <p:nvPr/>
          </p:nvSpPr>
          <p:spPr>
            <a:xfrm>
              <a:off x="6139080" y="13708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 name="Google Shape;437;p40">
              <a:extLst>
                <a:ext uri="{FF2B5EF4-FFF2-40B4-BE49-F238E27FC236}">
                  <a16:creationId xmlns:a16="http://schemas.microsoft.com/office/drawing/2014/main" id="{1BD24BF5-0263-4B67-A09F-F6BAB3BA1F3D}"/>
                </a:ext>
              </a:extLst>
            </p:cNvPr>
            <p:cNvSpPr/>
            <p:nvPr/>
          </p:nvSpPr>
          <p:spPr>
            <a:xfrm>
              <a:off x="5732280" y="8744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 name="Google Shape;438;p40">
              <a:extLst>
                <a:ext uri="{FF2B5EF4-FFF2-40B4-BE49-F238E27FC236}">
                  <a16:creationId xmlns:a16="http://schemas.microsoft.com/office/drawing/2014/main" id="{D5774B50-8634-4CD7-9243-D134292EF5E8}"/>
                </a:ext>
              </a:extLst>
            </p:cNvPr>
            <p:cNvSpPr/>
            <p:nvPr/>
          </p:nvSpPr>
          <p:spPr>
            <a:xfrm>
              <a:off x="7480800" y="990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 name="Google Shape;439;p40">
              <a:extLst>
                <a:ext uri="{FF2B5EF4-FFF2-40B4-BE49-F238E27FC236}">
                  <a16:creationId xmlns:a16="http://schemas.microsoft.com/office/drawing/2014/main" id="{1ED164DA-5BD6-400F-AF8B-105BC76F1977}"/>
                </a:ext>
              </a:extLst>
            </p:cNvPr>
            <p:cNvSpPr/>
            <p:nvPr/>
          </p:nvSpPr>
          <p:spPr>
            <a:xfrm>
              <a:off x="7075080" y="2075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 name="Google Shape;440;p40">
              <a:extLst>
                <a:ext uri="{FF2B5EF4-FFF2-40B4-BE49-F238E27FC236}">
                  <a16:creationId xmlns:a16="http://schemas.microsoft.com/office/drawing/2014/main" id="{8BF6DFC1-EAF5-4297-A9E0-AE2C9BDF7FD4}"/>
                </a:ext>
              </a:extLst>
            </p:cNvPr>
            <p:cNvSpPr/>
            <p:nvPr/>
          </p:nvSpPr>
          <p:spPr>
            <a:xfrm>
              <a:off x="7962480" y="1404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 name="Google Shape;441;p40">
              <a:extLst>
                <a:ext uri="{FF2B5EF4-FFF2-40B4-BE49-F238E27FC236}">
                  <a16:creationId xmlns:a16="http://schemas.microsoft.com/office/drawing/2014/main" id="{939587BC-5031-4D5B-81DF-D387DC277889}"/>
                </a:ext>
              </a:extLst>
            </p:cNvPr>
            <p:cNvSpPr/>
            <p:nvPr/>
          </p:nvSpPr>
          <p:spPr>
            <a:xfrm rot="10800000" flipH="1">
              <a:off x="6035760" y="3125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 name="Google Shape;442;p40">
              <a:extLst>
                <a:ext uri="{FF2B5EF4-FFF2-40B4-BE49-F238E27FC236}">
                  <a16:creationId xmlns:a16="http://schemas.microsoft.com/office/drawing/2014/main" id="{A3D01E34-AC21-4811-A76B-9AB3A2A9768E}"/>
                </a:ext>
              </a:extLst>
            </p:cNvPr>
            <p:cNvSpPr/>
            <p:nvPr/>
          </p:nvSpPr>
          <p:spPr>
            <a:xfrm rot="10800000" flipH="1">
              <a:off x="6354720" y="41025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 name="Google Shape;443;p40">
              <a:extLst>
                <a:ext uri="{FF2B5EF4-FFF2-40B4-BE49-F238E27FC236}">
                  <a16:creationId xmlns:a16="http://schemas.microsoft.com/office/drawing/2014/main" id="{59C86447-CC88-4130-9382-B2E55637930C}"/>
                </a:ext>
              </a:extLst>
            </p:cNvPr>
            <p:cNvSpPr/>
            <p:nvPr/>
          </p:nvSpPr>
          <p:spPr>
            <a:xfrm rot="10800000" flipH="1">
              <a:off x="5731920" y="48794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 name="Google Shape;444;p40">
              <a:extLst>
                <a:ext uri="{FF2B5EF4-FFF2-40B4-BE49-F238E27FC236}">
                  <a16:creationId xmlns:a16="http://schemas.microsoft.com/office/drawing/2014/main" id="{24F2F315-7579-4FBD-AFF4-B980BFA12769}"/>
                </a:ext>
              </a:extLst>
            </p:cNvPr>
            <p:cNvSpPr/>
            <p:nvPr/>
          </p:nvSpPr>
          <p:spPr>
            <a:xfrm rot="10800000" flipH="1">
              <a:off x="6682680" y="3515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 name="Google Shape;445;p40">
              <a:extLst>
                <a:ext uri="{FF2B5EF4-FFF2-40B4-BE49-F238E27FC236}">
                  <a16:creationId xmlns:a16="http://schemas.microsoft.com/office/drawing/2014/main" id="{BEFEE9FB-C44E-4E4A-BE07-60AEDE11BA58}"/>
                </a:ext>
              </a:extLst>
            </p:cNvPr>
            <p:cNvSpPr/>
            <p:nvPr/>
          </p:nvSpPr>
          <p:spPr>
            <a:xfrm rot="10800000" flipH="1">
              <a:off x="510444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 name="Google Shape;446;p40">
              <a:extLst>
                <a:ext uri="{FF2B5EF4-FFF2-40B4-BE49-F238E27FC236}">
                  <a16:creationId xmlns:a16="http://schemas.microsoft.com/office/drawing/2014/main" id="{6FDCCC73-604F-4ADF-9E86-E6A70E06DC62}"/>
                </a:ext>
              </a:extLst>
            </p:cNvPr>
            <p:cNvSpPr/>
            <p:nvPr/>
          </p:nvSpPr>
          <p:spPr>
            <a:xfrm>
              <a:off x="8484840" y="24382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 name="Google Shape;447;p40">
              <a:extLst>
                <a:ext uri="{FF2B5EF4-FFF2-40B4-BE49-F238E27FC236}">
                  <a16:creationId xmlns:a16="http://schemas.microsoft.com/office/drawing/2014/main" id="{2A2B858B-3A31-48D6-AFED-AA56DC1BC086}"/>
                </a:ext>
              </a:extLst>
            </p:cNvPr>
            <p:cNvSpPr/>
            <p:nvPr/>
          </p:nvSpPr>
          <p:spPr>
            <a:xfrm>
              <a:off x="8038440" y="29214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 name="Google Shape;448;p40">
              <a:extLst>
                <a:ext uri="{FF2B5EF4-FFF2-40B4-BE49-F238E27FC236}">
                  <a16:creationId xmlns:a16="http://schemas.microsoft.com/office/drawing/2014/main" id="{1D3B6FD0-D188-4A0E-B3CF-221FDF49A68A}"/>
                </a:ext>
              </a:extLst>
            </p:cNvPr>
            <p:cNvSpPr/>
            <p:nvPr/>
          </p:nvSpPr>
          <p:spPr>
            <a:xfrm rot="10800000" flipH="1">
              <a:off x="7853040" y="3962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 name="Google Shape;449;p40">
              <a:extLst>
                <a:ext uri="{FF2B5EF4-FFF2-40B4-BE49-F238E27FC236}">
                  <a16:creationId xmlns:a16="http://schemas.microsoft.com/office/drawing/2014/main" id="{D51C9A6F-0BBE-4E30-AD88-7B0F3918E3B5}"/>
                </a:ext>
              </a:extLst>
            </p:cNvPr>
            <p:cNvSpPr/>
            <p:nvPr/>
          </p:nvSpPr>
          <p:spPr>
            <a:xfrm rot="10800000" flipH="1">
              <a:off x="826092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06" name="PlaceHolder 1"/>
          <p:cNvSpPr>
            <a:spLocks noGrp="1"/>
          </p:cNvSpPr>
          <p:nvPr>
            <p:ph type="title"/>
          </p:nvPr>
        </p:nvSpPr>
        <p:spPr>
          <a:xfrm>
            <a:off x="685155" y="-185999"/>
            <a:ext cx="7834128" cy="1161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1" strike="noStrike" spc="-1" dirty="0">
                <a:solidFill>
                  <a:schemeClr val="dk1"/>
                </a:solidFill>
                <a:latin typeface="Outfit"/>
                <a:ea typeface="Outfit"/>
              </a:rPr>
              <a:t>3. Choose a Generative Architecture</a:t>
            </a:r>
          </a:p>
        </p:txBody>
      </p:sp>
      <p:sp>
        <p:nvSpPr>
          <p:cNvPr id="607" name="PlaceHolder 2"/>
          <p:cNvSpPr>
            <a:spLocks noGrp="1"/>
          </p:cNvSpPr>
          <p:nvPr>
            <p:ph type="subTitle"/>
          </p:nvPr>
        </p:nvSpPr>
        <p:spPr>
          <a:xfrm>
            <a:off x="-27287" y="913638"/>
            <a:ext cx="8717019" cy="1978560"/>
          </a:xfrm>
          <a:prstGeom prst="rect">
            <a:avLst/>
          </a:prstGeom>
          <a:noFill/>
          <a:ln w="0">
            <a:noFill/>
          </a:ln>
        </p:spPr>
        <p:txBody>
          <a:bodyPr lIns="91440" tIns="91440" rIns="91440" bIns="91440" anchor="t">
            <a:normAutofit fontScale="99423"/>
          </a:bodyPr>
          <a:lstStyle/>
          <a:p>
            <a:pPr indent="0" algn="ctr" rtl="0">
              <a:lnSpc>
                <a:spcPct val="100000"/>
              </a:lnSpc>
              <a:buNone/>
              <a:tabLst>
                <a:tab pos="0" algn="l"/>
              </a:tabLst>
            </a:pPr>
            <a:r>
              <a:rPr lang="en-US" sz="1800" b="0" strike="noStrike" spc="-1" dirty="0">
                <a:solidFill>
                  <a:schemeClr val="dk1"/>
                </a:solidFill>
                <a:latin typeface="DM Sans"/>
                <a:ea typeface="DM Sans"/>
              </a:rPr>
              <a:t>Selecting the right model depends on the type of content you want to generate:</a:t>
            </a:r>
          </a:p>
          <a:p>
            <a:pPr indent="0" algn="ctr" rtl="0">
              <a:lnSpc>
                <a:spcPct val="100000"/>
              </a:lnSpc>
              <a:buNone/>
              <a:tabLst>
                <a:tab pos="0" algn="l"/>
              </a:tabLst>
            </a:pPr>
            <a:endParaRPr lang="en-US" sz="1800" b="0" strike="noStrike" spc="-1" dirty="0">
              <a:solidFill>
                <a:schemeClr val="dk1"/>
              </a:solidFill>
              <a:latin typeface="DM Sans"/>
              <a:ea typeface="DM Sans"/>
            </a:endParaRPr>
          </a:p>
        </p:txBody>
      </p:sp>
      <p:sp>
        <p:nvSpPr>
          <p:cNvPr id="25" name="PlaceHolder 2">
            <a:extLst>
              <a:ext uri="{FF2B5EF4-FFF2-40B4-BE49-F238E27FC236}">
                <a16:creationId xmlns:a16="http://schemas.microsoft.com/office/drawing/2014/main" id="{6D3B223A-A8EA-42D3-B343-02E0829D6CF0}"/>
              </a:ext>
            </a:extLst>
          </p:cNvPr>
          <p:cNvSpPr txBox="1">
            <a:spLocks/>
          </p:cNvSpPr>
          <p:nvPr/>
        </p:nvSpPr>
        <p:spPr>
          <a:xfrm>
            <a:off x="510259" y="1447200"/>
            <a:ext cx="8717019" cy="3483900"/>
          </a:xfrm>
          <a:prstGeom prst="rect">
            <a:avLst/>
          </a:prstGeom>
          <a:noFill/>
          <a:ln w="0">
            <a:noFill/>
          </a:ln>
        </p:spPr>
        <p:txBody>
          <a:bodyPr lIns="91440" tIns="91440" rIns="91440" bIns="91440" anchor="t">
            <a:normAutofit fontScale="84423" lnSpcReduction="2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285750" algn="l" rtl="0">
              <a:lnSpc>
                <a:spcPct val="100000"/>
              </a:lnSpc>
              <a:tabLst>
                <a:tab pos="0" algn="l"/>
              </a:tabLst>
            </a:pPr>
            <a:r>
              <a:rPr lang="en-US" sz="1800" b="1" spc="-1" dirty="0">
                <a:solidFill>
                  <a:schemeClr val="dk1"/>
                </a:solidFill>
                <a:latin typeface="DM Sans"/>
                <a:ea typeface="DM Sans"/>
              </a:rPr>
              <a:t>Generative Adversarial Networks (GANs): </a:t>
            </a:r>
          </a:p>
          <a:p>
            <a:pPr indent="0" algn="l" rtl="0">
              <a:lnSpc>
                <a:spcPct val="100000"/>
              </a:lnSpc>
              <a:buNone/>
              <a:tabLst>
                <a:tab pos="0" algn="l"/>
              </a:tabLst>
            </a:pPr>
            <a:r>
              <a:rPr lang="en-US" sz="1800" spc="-1" dirty="0">
                <a:solidFill>
                  <a:schemeClr val="dk1"/>
                </a:solidFill>
                <a:latin typeface="DM Sans"/>
                <a:ea typeface="DM Sans"/>
              </a:rPr>
              <a:t>GANs are a class of neural networks that autonomously learn patterns in the input data to generate new examples resembling the original dataset.</a:t>
            </a:r>
          </a:p>
          <a:p>
            <a:pPr indent="0" algn="l" rtl="0">
              <a:lnSpc>
                <a:spcPct val="100000"/>
              </a:lnSpc>
              <a:buNone/>
              <a:tabLst>
                <a:tab pos="0" algn="l"/>
              </a:tabLst>
            </a:pPr>
            <a:r>
              <a:rPr lang="en-US" sz="1800" spc="-1" dirty="0">
                <a:solidFill>
                  <a:schemeClr val="dk1"/>
                </a:solidFill>
                <a:latin typeface="DM Sans"/>
                <a:ea typeface="DM Sans"/>
              </a:rPr>
              <a:t>Best suited for image or video generation.</a:t>
            </a:r>
          </a:p>
          <a:p>
            <a:pPr marL="514350" indent="-285750" algn="l" rtl="0">
              <a:lnSpc>
                <a:spcPct val="100000"/>
              </a:lnSpc>
              <a:tabLst>
                <a:tab pos="0" algn="l"/>
              </a:tabLst>
            </a:pPr>
            <a:r>
              <a:rPr lang="en-US" sz="1800" b="1" spc="-1" dirty="0">
                <a:solidFill>
                  <a:schemeClr val="dk1"/>
                </a:solidFill>
                <a:latin typeface="DM Sans"/>
                <a:ea typeface="DM Sans"/>
              </a:rPr>
              <a:t>Variational Autoencoders (VAEs): </a:t>
            </a:r>
          </a:p>
          <a:p>
            <a:pPr indent="0" algn="l" rtl="0">
              <a:lnSpc>
                <a:spcPct val="100000"/>
              </a:lnSpc>
              <a:buNone/>
              <a:tabLst>
                <a:tab pos="0" algn="l"/>
              </a:tabLst>
            </a:pPr>
            <a:r>
              <a:rPr lang="en-US" sz="1800" spc="-1" dirty="0">
                <a:solidFill>
                  <a:schemeClr val="dk1"/>
                </a:solidFill>
                <a:latin typeface="DM Sans"/>
                <a:ea typeface="DM Sans"/>
              </a:rPr>
              <a:t>Primarily used for generating images, VAEs create outputs based on a compressed representation of the input data.</a:t>
            </a:r>
          </a:p>
          <a:p>
            <a:pPr marL="514350" indent="-285750" algn="l" rtl="0">
              <a:lnSpc>
                <a:spcPct val="100000"/>
              </a:lnSpc>
              <a:tabLst>
                <a:tab pos="0" algn="l"/>
              </a:tabLst>
            </a:pPr>
            <a:r>
              <a:rPr lang="en-US" sz="1800" b="1" spc="-1" dirty="0">
                <a:solidFill>
                  <a:schemeClr val="dk1"/>
                </a:solidFill>
                <a:latin typeface="DM Sans"/>
                <a:ea typeface="DM Sans"/>
              </a:rPr>
              <a:t>Transformers: </a:t>
            </a:r>
          </a:p>
          <a:p>
            <a:pPr indent="0" algn="l" rtl="0">
              <a:lnSpc>
                <a:spcPct val="100000"/>
              </a:lnSpc>
              <a:buNone/>
              <a:tabLst>
                <a:tab pos="0" algn="l"/>
              </a:tabLst>
            </a:pPr>
            <a:r>
              <a:rPr lang="en-US" sz="1800" spc="-1" dirty="0">
                <a:solidFill>
                  <a:schemeClr val="dk1"/>
                </a:solidFill>
                <a:latin typeface="DM Sans"/>
                <a:ea typeface="DM Sans"/>
              </a:rPr>
              <a:t>Ideal for generating text and natural language content. Models like GPT-3 or GPT-4 are widely used for tasks involving text generation and conversational AI.</a:t>
            </a:r>
          </a:p>
          <a:p>
            <a:pPr marL="514350" indent="-285750" algn="l" rtl="0">
              <a:lnSpc>
                <a:spcPct val="100000"/>
              </a:lnSpc>
              <a:tabLst>
                <a:tab pos="0" algn="l"/>
              </a:tabLst>
            </a:pPr>
            <a:r>
              <a:rPr lang="en-US" sz="1800" b="1" spc="-1" dirty="0">
                <a:solidFill>
                  <a:schemeClr val="dk1"/>
                </a:solidFill>
                <a:latin typeface="DM Sans"/>
                <a:ea typeface="DM Sans"/>
              </a:rPr>
              <a:t>Recurrent Neural Networks (RNNs):</a:t>
            </a:r>
          </a:p>
          <a:p>
            <a:pPr indent="0" algn="l" rtl="0">
              <a:lnSpc>
                <a:spcPct val="100000"/>
              </a:lnSpc>
              <a:buNone/>
              <a:tabLst>
                <a:tab pos="0" algn="l"/>
              </a:tabLst>
            </a:pPr>
            <a:r>
              <a:rPr lang="en-US" sz="1800" spc="-1" dirty="0">
                <a:solidFill>
                  <a:schemeClr val="dk1"/>
                </a:solidFill>
                <a:latin typeface="DM Sans"/>
                <a:ea typeface="DM Sans"/>
              </a:rPr>
              <a:t>Often used for sequence generation, such as generating music or predicting time series data.</a:t>
            </a:r>
          </a:p>
        </p:txBody>
      </p:sp>
    </p:spTree>
    <p:extLst>
      <p:ext uri="{BB962C8B-B14F-4D97-AF65-F5344CB8AC3E}">
        <p14:creationId xmlns:p14="http://schemas.microsoft.com/office/powerpoint/2010/main" val="4000336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1052760" y="-280980"/>
            <a:ext cx="6887880" cy="1161720"/>
          </a:xfrm>
          <a:prstGeom prst="rect">
            <a:avLst/>
          </a:prstGeom>
          <a:noFill/>
          <a:ln w="0">
            <a:noFill/>
          </a:ln>
        </p:spPr>
        <p:txBody>
          <a:bodyPr lIns="91440" tIns="91440" rIns="91440" bIns="91440" anchor="b">
            <a:noAutofit/>
          </a:bodyPr>
          <a:lstStyle/>
          <a:p>
            <a:pPr algn="l"/>
            <a:r>
              <a:rPr lang="en-US" sz="1100" b="1" i="0" dirty="0">
                <a:solidFill>
                  <a:srgbClr val="000000"/>
                </a:solidFill>
                <a:effectLst/>
                <a:latin typeface="Manrope"/>
              </a:rPr>
              <a:t>Generative AI Tech Stack: Frameworks, Infrastructure, Models, and Applications</a:t>
            </a:r>
          </a:p>
        </p:txBody>
      </p:sp>
      <p:sp>
        <p:nvSpPr>
          <p:cNvPr id="473" name="PlaceHolder 2"/>
          <p:cNvSpPr>
            <a:spLocks noGrp="1"/>
          </p:cNvSpPr>
          <p:nvPr>
            <p:ph type="subTitle"/>
          </p:nvPr>
        </p:nvSpPr>
        <p:spPr>
          <a:xfrm>
            <a:off x="3309119" y="962640"/>
            <a:ext cx="5126041" cy="3729120"/>
          </a:xfrm>
          <a:prstGeom prst="rect">
            <a:avLst/>
          </a:prstGeom>
          <a:noFill/>
          <a:ln w="0">
            <a:noFill/>
          </a:ln>
        </p:spPr>
        <p:txBody>
          <a:bodyPr lIns="91440" tIns="91440" rIns="91440" bIns="91440" anchor="t">
            <a:normAutofit fontScale="99423"/>
          </a:bodyPr>
          <a:lstStyle/>
          <a:p>
            <a:pPr indent="0" algn="l" rtl="0">
              <a:lnSpc>
                <a:spcPct val="100000"/>
              </a:lnSpc>
              <a:buNone/>
              <a:tabLst>
                <a:tab pos="0" algn="l"/>
              </a:tabLst>
            </a:pPr>
            <a:r>
              <a:rPr lang="en" sz="1600" b="0" strike="noStrike" spc="-1" dirty="0">
                <a:solidFill>
                  <a:schemeClr val="dk1"/>
                </a:solidFill>
                <a:latin typeface="DM Sans"/>
                <a:ea typeface="DM Sans"/>
              </a:rPr>
              <a:t>defining the problem</a:t>
            </a:r>
            <a:endParaRPr lang="he-IL" sz="1600" b="0" strike="noStrike" spc="-1" dirty="0">
              <a:solidFill>
                <a:schemeClr val="dk1"/>
              </a:solidFill>
              <a:latin typeface="DM Sans"/>
              <a:ea typeface="DM Sans"/>
            </a:endParaRPr>
          </a:p>
          <a:p>
            <a:pPr indent="0" algn="l" rtl="0">
              <a:lnSpc>
                <a:spcPct val="100000"/>
              </a:lnSpc>
              <a:buNone/>
              <a:tabLst>
                <a:tab pos="0" algn="l"/>
              </a:tabLst>
            </a:pPr>
            <a:r>
              <a:rPr lang="en" sz="1600" b="0" strike="noStrike" spc="-1" dirty="0">
                <a:solidFill>
                  <a:schemeClr val="dk1"/>
                </a:solidFill>
                <a:latin typeface="DM Sans"/>
                <a:ea typeface="DM Sans"/>
              </a:rPr>
              <a:t> gather relevant data</a:t>
            </a:r>
          </a:p>
          <a:p>
            <a:pPr indent="0" algn="l" rtl="0">
              <a:lnSpc>
                <a:spcPct val="100000"/>
              </a:lnSpc>
              <a:buNone/>
              <a:tabLst>
                <a:tab pos="0" algn="l"/>
              </a:tabLst>
            </a:pPr>
            <a:r>
              <a:rPr lang="en" sz="1600" b="0" strike="noStrike" spc="-1" dirty="0">
                <a:solidFill>
                  <a:schemeClr val="dk1"/>
                </a:solidFill>
                <a:latin typeface="DM Sans"/>
                <a:ea typeface="DM Sans"/>
              </a:rPr>
              <a:t>clean and preprocess that data</a:t>
            </a:r>
          </a:p>
          <a:p>
            <a:pPr indent="0" algn="l" rtl="0">
              <a:lnSpc>
                <a:spcPct val="100000"/>
              </a:lnSpc>
              <a:buNone/>
              <a:tabLst>
                <a:tab pos="0" algn="l"/>
              </a:tabLst>
            </a:pPr>
            <a:r>
              <a:rPr lang="en" sz="1600" b="0" strike="noStrike" spc="-1" dirty="0">
                <a:solidFill>
                  <a:schemeClr val="dk1"/>
                </a:solidFill>
                <a:latin typeface="DM Sans"/>
                <a:ea typeface="DM Sans"/>
              </a:rPr>
              <a:t>choose a suitable algorithm (e.g., decision tree)</a:t>
            </a:r>
          </a:p>
          <a:p>
            <a:pPr indent="0" algn="l" rtl="0">
              <a:lnSpc>
                <a:spcPct val="100000"/>
              </a:lnSpc>
              <a:buNone/>
              <a:tabLst>
                <a:tab pos="0" algn="l"/>
              </a:tabLst>
            </a:pPr>
            <a:r>
              <a:rPr lang="en" sz="1600" b="0" strike="noStrike" spc="-1" dirty="0">
                <a:solidFill>
                  <a:schemeClr val="dk1"/>
                </a:solidFill>
                <a:latin typeface="DM Sans"/>
                <a:ea typeface="DM Sans"/>
              </a:rPr>
              <a:t>train the model, validate its accuracy, </a:t>
            </a:r>
          </a:p>
          <a:p>
            <a:pPr indent="0" algn="l" rtl="0">
              <a:lnSpc>
                <a:spcPct val="100000"/>
              </a:lnSpc>
              <a:buNone/>
              <a:tabLst>
                <a:tab pos="0" algn="l"/>
              </a:tabLst>
            </a:pPr>
            <a:r>
              <a:rPr lang="en" sz="1600" b="0" strike="noStrike" spc="-1" dirty="0">
                <a:solidFill>
                  <a:schemeClr val="dk1"/>
                </a:solidFill>
                <a:latin typeface="DM Sans"/>
                <a:ea typeface="DM Sans"/>
              </a:rPr>
              <a:t>deploy it for use, alongside monitoring its performance.</a:t>
            </a:r>
            <a:endParaRPr lang="en-US" sz="1600" b="0" strike="noStrike" spc="-1" dirty="0">
              <a:solidFill>
                <a:srgbClr val="000000"/>
              </a:solidFill>
              <a:latin typeface="OpenSymbol"/>
            </a:endParaRPr>
          </a:p>
        </p:txBody>
      </p:sp>
      <p:grpSp>
        <p:nvGrpSpPr>
          <p:cNvPr id="474" name="Google Shape;406;p39"/>
          <p:cNvGrpSpPr/>
          <p:nvPr/>
        </p:nvGrpSpPr>
        <p:grpSpPr>
          <a:xfrm>
            <a:off x="-541800" y="-622440"/>
            <a:ext cx="4135320" cy="6091200"/>
            <a:chOff x="-541800" y="-622440"/>
            <a:chExt cx="4135320" cy="6091200"/>
          </a:xfrm>
        </p:grpSpPr>
        <p:sp>
          <p:nvSpPr>
            <p:cNvPr id="475" name="Google Shape;407;p39"/>
            <p:cNvSpPr/>
            <p:nvPr/>
          </p:nvSpPr>
          <p:spPr>
            <a:xfrm rot="10800000">
              <a:off x="84600" y="4042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6" name="Google Shape;408;p39"/>
            <p:cNvSpPr/>
            <p:nvPr/>
          </p:nvSpPr>
          <p:spPr>
            <a:xfrm rot="10800000">
              <a:off x="993960" y="4575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7" name="Google Shape;409;p39"/>
            <p:cNvSpPr/>
            <p:nvPr/>
          </p:nvSpPr>
          <p:spPr>
            <a:xfrm rot="10800000">
              <a:off x="204084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8" name="Google Shape;410;p39"/>
            <p:cNvSpPr/>
            <p:nvPr/>
          </p:nvSpPr>
          <p:spPr>
            <a:xfrm rot="10800000">
              <a:off x="-54180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9" name="Google Shape;411;p39"/>
            <p:cNvSpPr/>
            <p:nvPr/>
          </p:nvSpPr>
          <p:spPr>
            <a:xfrm flipH="1">
              <a:off x="992880" y="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0" name="Google Shape;412;p39"/>
            <p:cNvSpPr/>
            <p:nvPr/>
          </p:nvSpPr>
          <p:spPr>
            <a:xfrm flipH="1">
              <a:off x="712440" y="22752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1" name="Google Shape;413;p39"/>
            <p:cNvSpPr/>
            <p:nvPr/>
          </p:nvSpPr>
          <p:spPr>
            <a:xfrm flipH="1">
              <a:off x="420840" y="1778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2" name="Google Shape;414;p39"/>
            <p:cNvSpPr/>
            <p:nvPr/>
          </p:nvSpPr>
          <p:spPr>
            <a:xfrm flipH="1">
              <a:off x="1611000" y="1474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3" name="Google Shape;415;p39"/>
            <p:cNvSpPr/>
            <p:nvPr/>
          </p:nvSpPr>
          <p:spPr>
            <a:xfrm flipH="1">
              <a:off x="2597040" y="-6224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4" name="Google Shape;416;p39"/>
            <p:cNvSpPr/>
            <p:nvPr/>
          </p:nvSpPr>
          <p:spPr>
            <a:xfrm flipH="1">
              <a:off x="1259280" y="26514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5" name="Google Shape;417;p39"/>
            <p:cNvSpPr/>
            <p:nvPr/>
          </p:nvSpPr>
          <p:spPr>
            <a:xfrm flipH="1">
              <a:off x="2180160" y="-1382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6" name="Google Shape;418;p39"/>
            <p:cNvSpPr/>
            <p:nvPr/>
          </p:nvSpPr>
          <p:spPr>
            <a:xfrm rot="10800000">
              <a:off x="1759320" y="404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7" name="Google Shape;419;p39"/>
            <p:cNvSpPr/>
            <p:nvPr/>
          </p:nvSpPr>
          <p:spPr>
            <a:xfrm rot="10800000">
              <a:off x="2368080" y="26517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8" name="Google Shape;420;p39"/>
            <p:cNvSpPr/>
            <p:nvPr/>
          </p:nvSpPr>
          <p:spPr>
            <a:xfrm rot="10800000">
              <a:off x="503640" y="35582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9" name="Google Shape;421;p39"/>
            <p:cNvSpPr/>
            <p:nvPr/>
          </p:nvSpPr>
          <p:spPr>
            <a:xfrm rot="10800000">
              <a:off x="1759320" y="4501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0" name="Google Shape;422;p39"/>
            <p:cNvSpPr/>
            <p:nvPr/>
          </p:nvSpPr>
          <p:spPr>
            <a:xfrm flipH="1">
              <a:off x="-126360" y="539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1" name="Google Shape;423;p39"/>
            <p:cNvSpPr/>
            <p:nvPr/>
          </p:nvSpPr>
          <p:spPr>
            <a:xfrm flipH="1">
              <a:off x="2754720" y="3194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492" name="Google Shape;424;p39"/>
          <p:cNvCxnSpPr/>
          <p:nvPr/>
        </p:nvCxnSpPr>
        <p:spPr>
          <a:xfrm>
            <a:off x="4122660" y="887208"/>
            <a:ext cx="374040" cy="360"/>
          </a:xfrm>
          <a:prstGeom prst="straightConnector1">
            <a:avLst/>
          </a:prstGeom>
          <a:ln w="19050">
            <a:solidFill>
              <a:srgbClr val="384655"/>
            </a:solidFill>
            <a:round/>
          </a:ln>
        </p:spPr>
      </p:cxnSp>
    </p:spTree>
    <p:extLst>
      <p:ext uri="{BB962C8B-B14F-4D97-AF65-F5344CB8AC3E}">
        <p14:creationId xmlns:p14="http://schemas.microsoft.com/office/powerpoint/2010/main" val="661750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3867120" y="1657440"/>
            <a:ext cx="4571640" cy="1161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6500" b="1" strike="noStrike" spc="-1">
                <a:solidFill>
                  <a:schemeClr val="dk1"/>
                </a:solidFill>
                <a:latin typeface="Outfit"/>
                <a:ea typeface="Outfit"/>
              </a:rPr>
              <a:t>Model development process</a:t>
            </a:r>
            <a:endParaRPr lang="fr-FR" sz="6500" b="0" strike="noStrike" spc="-1">
              <a:solidFill>
                <a:schemeClr val="dk1"/>
              </a:solidFill>
              <a:latin typeface="Arial"/>
            </a:endParaRPr>
          </a:p>
        </p:txBody>
      </p:sp>
      <p:sp>
        <p:nvSpPr>
          <p:cNvPr id="583" name="PlaceHolder 2"/>
          <p:cNvSpPr>
            <a:spLocks noGrp="1"/>
          </p:cNvSpPr>
          <p:nvPr>
            <p:ph type="subTitle"/>
          </p:nvPr>
        </p:nvSpPr>
        <p:spPr>
          <a:xfrm>
            <a:off x="3867120" y="2819520"/>
            <a:ext cx="4571640" cy="666360"/>
          </a:xfrm>
          <a:prstGeom prst="rect">
            <a:avLst/>
          </a:prstGeom>
          <a:noFill/>
          <a:ln w="0">
            <a:noFill/>
          </a:ln>
        </p:spPr>
        <p:txBody>
          <a:bodyPr lIns="91440" tIns="91440" rIns="91440" bIns="91440" anchor="t">
            <a:normAutofit fontScale="55668" lnSpcReduction="20000"/>
          </a:bodyPr>
          <a:lstStyle/>
          <a:p>
            <a:pPr indent="0">
              <a:lnSpc>
                <a:spcPct val="100000"/>
              </a:lnSpc>
              <a:buNone/>
              <a:tabLst>
                <a:tab pos="0" algn="l"/>
              </a:tabLst>
            </a:pPr>
            <a:r>
              <a:rPr lang="en" sz="1600" b="0" strike="noStrike" spc="-1">
                <a:solidFill>
                  <a:schemeClr val="dk1"/>
                </a:solidFill>
                <a:latin typeface="DM Sans"/>
                <a:ea typeface="DM Sans"/>
              </a:rPr>
              <a:t>The development process for Generative AI models typically involves defining the target outputs, collecting diverse datasets, training neural networks using user-defined parameters, validating output quality, and finally deploying the model for public or private use, along with continuous adjustments based on feedback.</a:t>
            </a:r>
            <a:endParaRPr lang="en-US" sz="1600" b="0" strike="noStrike" spc="-1">
              <a:solidFill>
                <a:srgbClr val="000000"/>
              </a:solidFill>
              <a:latin typeface="OpenSymbol"/>
            </a:endParaRPr>
          </a:p>
        </p:txBody>
      </p:sp>
      <p:grpSp>
        <p:nvGrpSpPr>
          <p:cNvPr id="584" name="Google Shape;406;p39"/>
          <p:cNvGrpSpPr/>
          <p:nvPr/>
        </p:nvGrpSpPr>
        <p:grpSpPr>
          <a:xfrm>
            <a:off x="-541800" y="-622440"/>
            <a:ext cx="4135320" cy="6091200"/>
            <a:chOff x="-541800" y="-622440"/>
            <a:chExt cx="4135320" cy="6091200"/>
          </a:xfrm>
        </p:grpSpPr>
        <p:sp>
          <p:nvSpPr>
            <p:cNvPr id="585" name="Google Shape;407;p39"/>
            <p:cNvSpPr/>
            <p:nvPr/>
          </p:nvSpPr>
          <p:spPr>
            <a:xfrm rot="10800000">
              <a:off x="84600" y="4042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6" name="Google Shape;408;p39"/>
            <p:cNvSpPr/>
            <p:nvPr/>
          </p:nvSpPr>
          <p:spPr>
            <a:xfrm rot="10800000">
              <a:off x="993960" y="4575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7" name="Google Shape;409;p39"/>
            <p:cNvSpPr/>
            <p:nvPr/>
          </p:nvSpPr>
          <p:spPr>
            <a:xfrm rot="10800000">
              <a:off x="204084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8" name="Google Shape;410;p39"/>
            <p:cNvSpPr/>
            <p:nvPr/>
          </p:nvSpPr>
          <p:spPr>
            <a:xfrm rot="10800000">
              <a:off x="-54180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9" name="Google Shape;411;p39"/>
            <p:cNvSpPr/>
            <p:nvPr/>
          </p:nvSpPr>
          <p:spPr>
            <a:xfrm flipH="1">
              <a:off x="992880" y="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0" name="Google Shape;412;p39"/>
            <p:cNvSpPr/>
            <p:nvPr/>
          </p:nvSpPr>
          <p:spPr>
            <a:xfrm flipH="1">
              <a:off x="712440" y="22752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1" name="Google Shape;413;p39"/>
            <p:cNvSpPr/>
            <p:nvPr/>
          </p:nvSpPr>
          <p:spPr>
            <a:xfrm flipH="1">
              <a:off x="420840" y="1778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2" name="Google Shape;414;p39"/>
            <p:cNvSpPr/>
            <p:nvPr/>
          </p:nvSpPr>
          <p:spPr>
            <a:xfrm flipH="1">
              <a:off x="1611000" y="1474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3" name="Google Shape;415;p39"/>
            <p:cNvSpPr/>
            <p:nvPr/>
          </p:nvSpPr>
          <p:spPr>
            <a:xfrm flipH="1">
              <a:off x="2597040" y="-6224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4" name="Google Shape;416;p39"/>
            <p:cNvSpPr/>
            <p:nvPr/>
          </p:nvSpPr>
          <p:spPr>
            <a:xfrm flipH="1">
              <a:off x="1259280" y="26514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5" name="Google Shape;417;p39"/>
            <p:cNvSpPr/>
            <p:nvPr/>
          </p:nvSpPr>
          <p:spPr>
            <a:xfrm flipH="1">
              <a:off x="2180160" y="-1382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6" name="Google Shape;418;p39"/>
            <p:cNvSpPr/>
            <p:nvPr/>
          </p:nvSpPr>
          <p:spPr>
            <a:xfrm rot="10800000">
              <a:off x="1759320" y="404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7" name="Google Shape;419;p39"/>
            <p:cNvSpPr/>
            <p:nvPr/>
          </p:nvSpPr>
          <p:spPr>
            <a:xfrm rot="10800000">
              <a:off x="2368080" y="26517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8" name="Google Shape;420;p39"/>
            <p:cNvSpPr/>
            <p:nvPr/>
          </p:nvSpPr>
          <p:spPr>
            <a:xfrm rot="10800000">
              <a:off x="503640" y="35582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9" name="Google Shape;421;p39"/>
            <p:cNvSpPr/>
            <p:nvPr/>
          </p:nvSpPr>
          <p:spPr>
            <a:xfrm rot="10800000">
              <a:off x="1759320" y="4501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00" name="Google Shape;422;p39"/>
            <p:cNvSpPr/>
            <p:nvPr/>
          </p:nvSpPr>
          <p:spPr>
            <a:xfrm flipH="1">
              <a:off x="-126360" y="539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01" name="Google Shape;423;p39"/>
            <p:cNvSpPr/>
            <p:nvPr/>
          </p:nvSpPr>
          <p:spPr>
            <a:xfrm flipH="1">
              <a:off x="2754720" y="3194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602" name="Google Shape;424;p39"/>
          <p:cNvCxnSpPr/>
          <p:nvPr/>
        </p:nvCxnSpPr>
        <p:spPr>
          <a:xfrm>
            <a:off x="3967200" y="1655280"/>
            <a:ext cx="374040" cy="360"/>
          </a:xfrm>
          <a:prstGeom prst="straightConnector1">
            <a:avLst/>
          </a:prstGeom>
          <a:ln w="19050">
            <a:solidFill>
              <a:srgbClr val="384655"/>
            </a:solidFill>
            <a:roun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3867120" y="1657440"/>
            <a:ext cx="4571640" cy="1161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6500" b="1" strike="noStrike" spc="-1">
                <a:solidFill>
                  <a:schemeClr val="dk1"/>
                </a:solidFill>
                <a:latin typeface="Outfit"/>
                <a:ea typeface="Outfit"/>
              </a:rPr>
              <a:t>Conclusions</a:t>
            </a:r>
            <a:endParaRPr lang="fr-FR" sz="6500" b="0" strike="noStrike" spc="-1">
              <a:solidFill>
                <a:schemeClr val="dk1"/>
              </a:solidFill>
              <a:latin typeface="Arial"/>
            </a:endParaRPr>
          </a:p>
        </p:txBody>
      </p:sp>
      <p:sp>
        <p:nvSpPr>
          <p:cNvPr id="628" name="PlaceHolder 2"/>
          <p:cNvSpPr>
            <a:spLocks noGrp="1"/>
          </p:cNvSpPr>
          <p:nvPr>
            <p:ph type="subTitle"/>
          </p:nvPr>
        </p:nvSpPr>
        <p:spPr>
          <a:xfrm>
            <a:off x="3867120" y="2819520"/>
            <a:ext cx="4571640" cy="666360"/>
          </a:xfrm>
          <a:prstGeom prst="rect">
            <a:avLst/>
          </a:prstGeom>
          <a:noFill/>
          <a:ln w="0">
            <a:noFill/>
          </a:ln>
        </p:spPr>
        <p:txBody>
          <a:bodyPr lIns="91440" tIns="91440" rIns="91440" bIns="91440" anchor="t">
            <a:normAutofit fontScale="55668" lnSpcReduction="20000"/>
          </a:bodyPr>
          <a:lstStyle/>
          <a:p>
            <a:pPr indent="0">
              <a:lnSpc>
                <a:spcPct val="100000"/>
              </a:lnSpc>
              <a:buNone/>
              <a:tabLst>
                <a:tab pos="0" algn="l"/>
              </a:tabLst>
            </a:pPr>
            <a:r>
              <a:rPr lang="en" sz="1600" b="0" strike="noStrike" spc="-1">
                <a:solidFill>
                  <a:schemeClr val="dk1"/>
                </a:solidFill>
                <a:latin typeface="DM Sans"/>
                <a:ea typeface="DM Sans"/>
              </a:rPr>
              <a:t>The presentation has explored the distinctions between Traditional AI and Generative AI, highlighting definitions, historical milestones, model building processes, and the variety of algorithms used. Understanding these aspects is essential for leveraging AI technologies effectively in diverse applications.</a:t>
            </a:r>
            <a:endParaRPr lang="en-US" sz="1600" b="0" strike="noStrike" spc="-1">
              <a:solidFill>
                <a:srgbClr val="000000"/>
              </a:solidFill>
              <a:latin typeface="OpenSymbol"/>
            </a:endParaRPr>
          </a:p>
        </p:txBody>
      </p:sp>
      <p:grpSp>
        <p:nvGrpSpPr>
          <p:cNvPr id="629" name="Google Shape;406;p39"/>
          <p:cNvGrpSpPr/>
          <p:nvPr/>
        </p:nvGrpSpPr>
        <p:grpSpPr>
          <a:xfrm>
            <a:off x="-541800" y="-622440"/>
            <a:ext cx="4135320" cy="6091200"/>
            <a:chOff x="-541800" y="-622440"/>
            <a:chExt cx="4135320" cy="6091200"/>
          </a:xfrm>
        </p:grpSpPr>
        <p:sp>
          <p:nvSpPr>
            <p:cNvPr id="630" name="Google Shape;407;p39"/>
            <p:cNvSpPr/>
            <p:nvPr/>
          </p:nvSpPr>
          <p:spPr>
            <a:xfrm rot="10800000">
              <a:off x="84600" y="4042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1" name="Google Shape;408;p39"/>
            <p:cNvSpPr/>
            <p:nvPr/>
          </p:nvSpPr>
          <p:spPr>
            <a:xfrm rot="10800000">
              <a:off x="993960" y="4575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2" name="Google Shape;409;p39"/>
            <p:cNvSpPr/>
            <p:nvPr/>
          </p:nvSpPr>
          <p:spPr>
            <a:xfrm rot="10800000">
              <a:off x="204084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3" name="Google Shape;410;p39"/>
            <p:cNvSpPr/>
            <p:nvPr/>
          </p:nvSpPr>
          <p:spPr>
            <a:xfrm rot="10800000">
              <a:off x="-54180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4" name="Google Shape;411;p39"/>
            <p:cNvSpPr/>
            <p:nvPr/>
          </p:nvSpPr>
          <p:spPr>
            <a:xfrm flipH="1">
              <a:off x="992880" y="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5" name="Google Shape;412;p39"/>
            <p:cNvSpPr/>
            <p:nvPr/>
          </p:nvSpPr>
          <p:spPr>
            <a:xfrm flipH="1">
              <a:off x="712440" y="22752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6" name="Google Shape;413;p39"/>
            <p:cNvSpPr/>
            <p:nvPr/>
          </p:nvSpPr>
          <p:spPr>
            <a:xfrm flipH="1">
              <a:off x="420840" y="1778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7" name="Google Shape;414;p39"/>
            <p:cNvSpPr/>
            <p:nvPr/>
          </p:nvSpPr>
          <p:spPr>
            <a:xfrm flipH="1">
              <a:off x="1611000" y="1474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8" name="Google Shape;415;p39"/>
            <p:cNvSpPr/>
            <p:nvPr/>
          </p:nvSpPr>
          <p:spPr>
            <a:xfrm flipH="1">
              <a:off x="2597040" y="-6224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9" name="Google Shape;416;p39"/>
            <p:cNvSpPr/>
            <p:nvPr/>
          </p:nvSpPr>
          <p:spPr>
            <a:xfrm flipH="1">
              <a:off x="1259280" y="26514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0" name="Google Shape;417;p39"/>
            <p:cNvSpPr/>
            <p:nvPr/>
          </p:nvSpPr>
          <p:spPr>
            <a:xfrm flipH="1">
              <a:off x="2180160" y="-1382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1" name="Google Shape;418;p39"/>
            <p:cNvSpPr/>
            <p:nvPr/>
          </p:nvSpPr>
          <p:spPr>
            <a:xfrm rot="10800000">
              <a:off x="1759320" y="404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2" name="Google Shape;419;p39"/>
            <p:cNvSpPr/>
            <p:nvPr/>
          </p:nvSpPr>
          <p:spPr>
            <a:xfrm rot="10800000">
              <a:off x="2368080" y="26517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3" name="Google Shape;420;p39"/>
            <p:cNvSpPr/>
            <p:nvPr/>
          </p:nvSpPr>
          <p:spPr>
            <a:xfrm rot="10800000">
              <a:off x="503640" y="35582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4" name="Google Shape;421;p39"/>
            <p:cNvSpPr/>
            <p:nvPr/>
          </p:nvSpPr>
          <p:spPr>
            <a:xfrm rot="10800000">
              <a:off x="1759320" y="4501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5" name="Google Shape;422;p39"/>
            <p:cNvSpPr/>
            <p:nvPr/>
          </p:nvSpPr>
          <p:spPr>
            <a:xfrm flipH="1">
              <a:off x="-126360" y="539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6" name="Google Shape;423;p39"/>
            <p:cNvSpPr/>
            <p:nvPr/>
          </p:nvSpPr>
          <p:spPr>
            <a:xfrm flipH="1">
              <a:off x="2754720" y="3194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647" name="Google Shape;424;p39"/>
          <p:cNvCxnSpPr/>
          <p:nvPr/>
        </p:nvCxnSpPr>
        <p:spPr>
          <a:xfrm>
            <a:off x="3967200" y="1655280"/>
            <a:ext cx="374040" cy="360"/>
          </a:xfrm>
          <a:prstGeom prst="straightConnector1">
            <a:avLst/>
          </a:prstGeom>
          <a:ln w="19050">
            <a:solidFill>
              <a:srgbClr val="384655"/>
            </a:solidFill>
            <a:roun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PlaceHolder 1"/>
          <p:cNvSpPr>
            <a:spLocks noGrp="1"/>
          </p:cNvSpPr>
          <p:nvPr>
            <p:ph type="title"/>
          </p:nvPr>
        </p:nvSpPr>
        <p:spPr>
          <a:xfrm>
            <a:off x="714240" y="676440"/>
            <a:ext cx="5095440" cy="105696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6000" b="1" strike="noStrike" spc="-1">
                <a:solidFill>
                  <a:schemeClr val="dk1"/>
                </a:solidFill>
                <a:latin typeface="Outfit"/>
                <a:ea typeface="Outfit"/>
              </a:rPr>
              <a:t>Thank you!</a:t>
            </a:r>
            <a:endParaRPr lang="fr-FR" sz="6000" b="0" strike="noStrike" spc="-1">
              <a:solidFill>
                <a:schemeClr val="dk1"/>
              </a:solidFill>
              <a:latin typeface="Arial"/>
            </a:endParaRPr>
          </a:p>
        </p:txBody>
      </p:sp>
      <p:sp>
        <p:nvSpPr>
          <p:cNvPr id="649" name="PlaceHolder 2"/>
          <p:cNvSpPr>
            <a:spLocks noGrp="1"/>
          </p:cNvSpPr>
          <p:nvPr>
            <p:ph type="subTitle"/>
          </p:nvPr>
        </p:nvSpPr>
        <p:spPr>
          <a:xfrm>
            <a:off x="714240" y="1838160"/>
            <a:ext cx="5095440" cy="105696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2000" b="0" strike="noStrike" spc="-1">
                <a:solidFill>
                  <a:schemeClr val="dk1"/>
                </a:solidFill>
                <a:latin typeface="DM Sans"/>
                <a:ea typeface="DM Sans"/>
              </a:rPr>
              <a:t>Do you have any questions?</a:t>
            </a:r>
            <a:endParaRPr lang="en-US" sz="2000" b="0" strike="noStrike" spc="-1">
              <a:solidFill>
                <a:srgbClr val="000000"/>
              </a:solidFill>
              <a:latin typeface="OpenSymbol"/>
            </a:endParaRPr>
          </a:p>
        </p:txBody>
      </p:sp>
      <p:sp>
        <p:nvSpPr>
          <p:cNvPr id="650" name="Google Shape;1080;p70"/>
          <p:cNvSpPr/>
          <p:nvPr/>
        </p:nvSpPr>
        <p:spPr>
          <a:xfrm>
            <a:off x="714240" y="4124160"/>
            <a:ext cx="5095440" cy="352080"/>
          </a:xfrm>
          <a:prstGeom prst="rect">
            <a:avLst/>
          </a:prstGeom>
          <a:noFill/>
          <a:ln w="0">
            <a:noFill/>
          </a:ln>
        </p:spPr>
        <p:style>
          <a:lnRef idx="0">
            <a:scrgbClr r="0" g="0" b="0"/>
          </a:lnRef>
          <a:fillRef idx="0">
            <a:scrgbClr r="0" g="0" b="0"/>
          </a:fillRef>
          <a:effectRef idx="0">
            <a:scrgbClr r="0" g="0" b="0"/>
          </a:effectRef>
          <a:fontRef idx="minor"/>
        </p:style>
        <p:txBody>
          <a:bodyPr lIns="870823080" tIns="176040" rIns="870823080" bIns="176040" anchor="t">
            <a:normAutofit fontScale="25000" lnSpcReduction="20000"/>
          </a:bodyPr>
          <a:lstStyle/>
          <a:p>
            <a:pPr defTabSz="914400">
              <a:lnSpc>
                <a:spcPct val="100000"/>
              </a:lnSpc>
              <a:tabLst>
                <a:tab pos="0" algn="l"/>
              </a:tabLst>
            </a:pPr>
            <a:r>
              <a:rPr lang="en" sz="1200" b="0" strike="noStrike" spc="-1">
                <a:solidFill>
                  <a:schemeClr val="dk1"/>
                </a:solidFill>
                <a:latin typeface="Arial"/>
              </a:rPr>
              <a:t>+91 620 421 838</a:t>
            </a:r>
            <a:endParaRPr lang="en-US" sz="1200" b="0" strike="noStrike" spc="-1">
              <a:solidFill>
                <a:srgbClr val="000000"/>
              </a:solidFill>
              <a:latin typeface="OpenSymbol"/>
            </a:endParaRPr>
          </a:p>
        </p:txBody>
      </p:sp>
      <p:sp>
        <p:nvSpPr>
          <p:cNvPr id="651" name="Google Shape;1081;p70"/>
          <p:cNvSpPr/>
          <p:nvPr/>
        </p:nvSpPr>
        <p:spPr>
          <a:xfrm rot="10800000" flipH="1">
            <a:off x="7185240" y="1838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2" name="Google Shape;1082;p70"/>
          <p:cNvSpPr/>
          <p:nvPr/>
        </p:nvSpPr>
        <p:spPr>
          <a:xfrm rot="10800000" flipH="1">
            <a:off x="7136640" y="45396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3" name="Google Shape;1083;p70"/>
          <p:cNvSpPr/>
          <p:nvPr/>
        </p:nvSpPr>
        <p:spPr>
          <a:xfrm rot="10800000" flipH="1">
            <a:off x="6717240" y="4067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4" name="Google Shape;1084;p70"/>
          <p:cNvSpPr/>
          <p:nvPr/>
        </p:nvSpPr>
        <p:spPr>
          <a:xfrm rot="10800000" flipH="1">
            <a:off x="6249600" y="30153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5" name="Google Shape;1085;p70"/>
          <p:cNvSpPr/>
          <p:nvPr/>
        </p:nvSpPr>
        <p:spPr>
          <a:xfrm rot="10800000" flipH="1">
            <a:off x="5842800" y="35114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6" name="Google Shape;1086;p70"/>
          <p:cNvSpPr/>
          <p:nvPr/>
        </p:nvSpPr>
        <p:spPr>
          <a:xfrm rot="10800000" flipH="1">
            <a:off x="7591320" y="33962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7" name="Google Shape;1087;p70"/>
          <p:cNvSpPr/>
          <p:nvPr/>
        </p:nvSpPr>
        <p:spPr>
          <a:xfrm rot="10800000" flipH="1">
            <a:off x="7185240" y="2310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8" name="Google Shape;1088;p70"/>
          <p:cNvSpPr/>
          <p:nvPr/>
        </p:nvSpPr>
        <p:spPr>
          <a:xfrm rot="10800000" flipH="1">
            <a:off x="8073000" y="298188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9" name="Google Shape;1089;p70"/>
          <p:cNvSpPr/>
          <p:nvPr/>
        </p:nvSpPr>
        <p:spPr>
          <a:xfrm>
            <a:off x="6147000" y="12607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0" name="Google Shape;1090;p70"/>
          <p:cNvSpPr/>
          <p:nvPr/>
        </p:nvSpPr>
        <p:spPr>
          <a:xfrm>
            <a:off x="6465960" y="283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1" name="Google Shape;1091;p70"/>
          <p:cNvSpPr/>
          <p:nvPr/>
        </p:nvSpPr>
        <p:spPr>
          <a:xfrm>
            <a:off x="5843520" y="-4935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2" name="Google Shape;1092;p70"/>
          <p:cNvSpPr/>
          <p:nvPr/>
        </p:nvSpPr>
        <p:spPr>
          <a:xfrm>
            <a:off x="6794280" y="87012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3" name="Google Shape;1093;p70"/>
          <p:cNvSpPr/>
          <p:nvPr/>
        </p:nvSpPr>
        <p:spPr>
          <a:xfrm>
            <a:off x="5215680" y="-489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4" name="Google Shape;1094;p70"/>
          <p:cNvSpPr/>
          <p:nvPr/>
        </p:nvSpPr>
        <p:spPr>
          <a:xfrm rot="10800000" flipH="1">
            <a:off x="8595360" y="19479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5" name="Google Shape;1095;p70"/>
          <p:cNvSpPr/>
          <p:nvPr/>
        </p:nvSpPr>
        <p:spPr>
          <a:xfrm rot="10800000" flipH="1">
            <a:off x="8148600" y="146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6" name="Google Shape;1096;p70"/>
          <p:cNvSpPr/>
          <p:nvPr/>
        </p:nvSpPr>
        <p:spPr>
          <a:xfrm>
            <a:off x="7964280" y="423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7" name="Google Shape;1097;p70"/>
          <p:cNvSpPr/>
          <p:nvPr/>
        </p:nvSpPr>
        <p:spPr>
          <a:xfrm>
            <a:off x="8372520" y="-489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668" name="Google Shape;1098;p70"/>
          <p:cNvCxnSpPr/>
          <p:nvPr/>
        </p:nvCxnSpPr>
        <p:spPr>
          <a:xfrm>
            <a:off x="813960" y="677160"/>
            <a:ext cx="374040" cy="360"/>
          </a:xfrm>
          <a:prstGeom prst="straightConnector1">
            <a:avLst/>
          </a:prstGeom>
          <a:ln w="19050">
            <a:solidFill>
              <a:srgbClr val="384655"/>
            </a:solidFill>
            <a:round/>
          </a:ln>
        </p:spPr>
      </p:cxnSp>
      <p:sp>
        <p:nvSpPr>
          <p:cNvPr id="669" name="Google Shape;1099;p70"/>
          <p:cNvSpPr/>
          <p:nvPr/>
        </p:nvSpPr>
        <p:spPr>
          <a:xfrm>
            <a:off x="814320" y="3103560"/>
            <a:ext cx="407160" cy="407160"/>
          </a:xfrm>
          <a:custGeom>
            <a:avLst/>
            <a:gdLst>
              <a:gd name="textAreaLeft" fmla="*/ 0 w 407160"/>
              <a:gd name="textAreaRight" fmla="*/ 407520 w 407160"/>
              <a:gd name="textAreaTop" fmla="*/ 0 h 407160"/>
              <a:gd name="textAreaBottom" fmla="*/ 407520 h 407160"/>
            </a:gdLst>
            <a:ahLst/>
            <a:cxnLst/>
            <a:rect l="textAreaLeft" t="textAreaTop" r="textAreaRight" b="textAreaBottom"/>
            <a:pathLst>
              <a:path w="19982" h="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670" name="Google Shape;1100;p70"/>
          <p:cNvGrpSpPr/>
          <p:nvPr/>
        </p:nvGrpSpPr>
        <p:grpSpPr>
          <a:xfrm>
            <a:off x="1334880" y="3103560"/>
            <a:ext cx="407160" cy="407160"/>
            <a:chOff x="1334880" y="3103560"/>
            <a:chExt cx="407160" cy="407160"/>
          </a:xfrm>
        </p:grpSpPr>
        <p:sp>
          <p:nvSpPr>
            <p:cNvPr id="671" name="Google Shape;1101;p70"/>
            <p:cNvSpPr/>
            <p:nvPr/>
          </p:nvSpPr>
          <p:spPr>
            <a:xfrm>
              <a:off x="1454760" y="3223800"/>
              <a:ext cx="166680" cy="166680"/>
            </a:xfrm>
            <a:custGeom>
              <a:avLst/>
              <a:gdLst>
                <a:gd name="textAreaLeft" fmla="*/ 0 w 166680"/>
                <a:gd name="textAreaRight" fmla="*/ 167040 w 166680"/>
                <a:gd name="textAreaTop" fmla="*/ 0 h 166680"/>
                <a:gd name="textAreaBottom" fmla="*/ 167040 h 166680"/>
              </a:gdLst>
              <a:ahLst/>
              <a:cxnLst/>
              <a:rect l="textAreaLeft" t="textAreaTop" r="textAreaRight" b="textAreaBottom"/>
              <a:pathLst>
                <a:path w="8197" h="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83520" bIns="83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2" name="Google Shape;1102;p70"/>
            <p:cNvSpPr/>
            <p:nvPr/>
          </p:nvSpPr>
          <p:spPr>
            <a:xfrm>
              <a:off x="1382400" y="3151440"/>
              <a:ext cx="311400" cy="311400"/>
            </a:xfrm>
            <a:custGeom>
              <a:avLst/>
              <a:gdLst>
                <a:gd name="textAreaLeft" fmla="*/ 0 w 311400"/>
                <a:gd name="textAreaRight" fmla="*/ 311760 w 311400"/>
                <a:gd name="textAreaTop" fmla="*/ 0 h 311400"/>
                <a:gd name="textAreaBottom" fmla="*/ 311760 h 311400"/>
              </a:gdLst>
              <a:ahLst/>
              <a:cxnLst/>
              <a:rect l="textAreaLeft" t="textAreaTop" r="textAreaRight" b="textAreaBottom"/>
              <a:pathLst>
                <a:path w="15300" h="15299">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3" name="Google Shape;1103;p70"/>
            <p:cNvSpPr/>
            <p:nvPr/>
          </p:nvSpPr>
          <p:spPr>
            <a:xfrm>
              <a:off x="1334880" y="3103560"/>
              <a:ext cx="407160" cy="407160"/>
            </a:xfrm>
            <a:custGeom>
              <a:avLst/>
              <a:gdLst>
                <a:gd name="textAreaLeft" fmla="*/ 0 w 407160"/>
                <a:gd name="textAreaRight" fmla="*/ 407520 w 407160"/>
                <a:gd name="textAreaTop" fmla="*/ 0 h 407160"/>
                <a:gd name="textAreaBottom" fmla="*/ 407520 h 407160"/>
              </a:gdLst>
              <a:ahLst/>
              <a:cxnLst/>
              <a:rect l="textAreaLeft" t="textAreaTop" r="textAreaRight" b="textAreaBottom"/>
              <a:pathLst>
                <a:path w="19984" h="19982">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4" name="Google Shape;1104;p70"/>
            <p:cNvSpPr/>
            <p:nvPr/>
          </p:nvSpPr>
          <p:spPr>
            <a:xfrm>
              <a:off x="1598040" y="3200040"/>
              <a:ext cx="47520" cy="47520"/>
            </a:xfrm>
            <a:custGeom>
              <a:avLst/>
              <a:gdLst>
                <a:gd name="textAreaLeft" fmla="*/ 0 w 47520"/>
                <a:gd name="textAreaRight" fmla="*/ 47880 w 47520"/>
                <a:gd name="textAreaTop" fmla="*/ 0 h 47520"/>
                <a:gd name="textAreaBottom" fmla="*/ 47880 h 47520"/>
              </a:gdLst>
              <a:ahLst/>
              <a:cxnLst/>
              <a:rect l="textAreaLeft" t="textAreaTop" r="textAreaRight" b="textAreaBottom"/>
              <a:pathLst>
                <a:path w="2342" h="2343">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760" bIns="23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75" name="Google Shape;1105;p70"/>
          <p:cNvGrpSpPr/>
          <p:nvPr/>
        </p:nvGrpSpPr>
        <p:grpSpPr>
          <a:xfrm>
            <a:off x="1855440" y="3103560"/>
            <a:ext cx="407160" cy="407160"/>
            <a:chOff x="1855440" y="3103560"/>
            <a:chExt cx="407160" cy="407160"/>
          </a:xfrm>
        </p:grpSpPr>
        <p:sp>
          <p:nvSpPr>
            <p:cNvPr id="676" name="Google Shape;1106;p70"/>
            <p:cNvSpPr/>
            <p:nvPr/>
          </p:nvSpPr>
          <p:spPr>
            <a:xfrm>
              <a:off x="1915920" y="3247560"/>
              <a:ext cx="71280" cy="214560"/>
            </a:xfrm>
            <a:custGeom>
              <a:avLst/>
              <a:gdLst>
                <a:gd name="textAreaLeft" fmla="*/ 0 w 71280"/>
                <a:gd name="textAreaRight" fmla="*/ 71640 w 71280"/>
                <a:gd name="textAreaTop" fmla="*/ 0 h 214560"/>
                <a:gd name="textAreaBottom" fmla="*/ 214920 h 214560"/>
              </a:gdLst>
              <a:ahLst/>
              <a:cxnLst/>
              <a:rect l="textAreaLeft" t="textAreaTop" r="textAreaRight" b="textAreaBottom"/>
              <a:pathLst>
                <a:path w="3514" h="10537">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7" name="Google Shape;1107;p70"/>
            <p:cNvSpPr/>
            <p:nvPr/>
          </p:nvSpPr>
          <p:spPr>
            <a:xfrm>
              <a:off x="1915920" y="3152160"/>
              <a:ext cx="71280" cy="71280"/>
            </a:xfrm>
            <a:custGeom>
              <a:avLst/>
              <a:gdLst>
                <a:gd name="textAreaLeft" fmla="*/ 0 w 71280"/>
                <a:gd name="textAreaRight" fmla="*/ 71640 w 71280"/>
                <a:gd name="textAreaTop" fmla="*/ 0 h 71280"/>
                <a:gd name="textAreaBottom" fmla="*/ 71640 h 71280"/>
              </a:gdLst>
              <a:ahLst/>
              <a:cxnLst/>
              <a:rect l="textAreaLeft" t="textAreaTop" r="textAreaRight" b="textAreaBottom"/>
              <a:pathLst>
                <a:path w="3514" h="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5640" bIns="35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8" name="Google Shape;1108;p70"/>
            <p:cNvSpPr/>
            <p:nvPr/>
          </p:nvSpPr>
          <p:spPr>
            <a:xfrm>
              <a:off x="2011320" y="3247200"/>
              <a:ext cx="190800" cy="214920"/>
            </a:xfrm>
            <a:custGeom>
              <a:avLst/>
              <a:gdLst>
                <a:gd name="textAreaLeft" fmla="*/ 0 w 190800"/>
                <a:gd name="textAreaRight" fmla="*/ 191160 w 190800"/>
                <a:gd name="textAreaTop" fmla="*/ 0 h 214920"/>
                <a:gd name="textAreaBottom" fmla="*/ 215280 h 214920"/>
              </a:gdLst>
              <a:ahLst/>
              <a:cxnLst/>
              <a:rect l="textAreaLeft" t="textAreaTop" r="textAreaRight" b="textAreaBottom"/>
              <a:pathLst>
                <a:path w="9368" h="10556">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9" name="Google Shape;1109;p70"/>
            <p:cNvSpPr/>
            <p:nvPr/>
          </p:nvSpPr>
          <p:spPr>
            <a:xfrm>
              <a:off x="1855440" y="3103560"/>
              <a:ext cx="407160" cy="407160"/>
            </a:xfrm>
            <a:custGeom>
              <a:avLst/>
              <a:gdLst>
                <a:gd name="textAreaLeft" fmla="*/ 0 w 407160"/>
                <a:gd name="textAreaRight" fmla="*/ 407520 w 407160"/>
                <a:gd name="textAreaTop" fmla="*/ 0 h 407160"/>
                <a:gd name="textAreaBottom" fmla="*/ 407520 h 407160"/>
              </a:gdLst>
              <a:ahLst/>
              <a:cxnLst/>
              <a:rect l="textAreaLeft" t="textAreaTop" r="textAreaRight" b="textAreaBottom"/>
              <a:pathLst>
                <a:path w="19982" h="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p:cNvSpPr>
          <p:nvPr>
            <p:ph type="title" idx="4294967295"/>
          </p:nvPr>
        </p:nvSpPr>
        <p:spPr>
          <a:xfrm>
            <a:off x="839474" y="184944"/>
            <a:ext cx="4343400" cy="912812"/>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1" strike="noStrike" spc="-1" dirty="0">
                <a:solidFill>
                  <a:schemeClr val="dk1"/>
                </a:solidFill>
                <a:latin typeface="Outfit"/>
                <a:ea typeface="Outfit"/>
              </a:rPr>
              <a:t>What is AI?</a:t>
            </a:r>
            <a:endParaRPr lang="fr-FR" sz="5000" b="0" strike="noStrike" spc="-1" dirty="0">
              <a:solidFill>
                <a:schemeClr val="dk1"/>
              </a:solidFill>
              <a:latin typeface="Arial"/>
            </a:endParaRPr>
          </a:p>
        </p:txBody>
      </p:sp>
      <p:sp>
        <p:nvSpPr>
          <p:cNvPr id="24" name="Google Shape;664;p50">
            <a:extLst>
              <a:ext uri="{FF2B5EF4-FFF2-40B4-BE49-F238E27FC236}">
                <a16:creationId xmlns:a16="http://schemas.microsoft.com/office/drawing/2014/main" id="{6451562F-16E1-4575-BFE3-EDC1FC4EC568}"/>
              </a:ext>
            </a:extLst>
          </p:cNvPr>
          <p:cNvSpPr/>
          <p:nvPr/>
        </p:nvSpPr>
        <p:spPr>
          <a:xfrm>
            <a:off x="6091771" y="1219200"/>
            <a:ext cx="2525193" cy="2468271"/>
          </a:xfrm>
          <a:prstGeom prst="ellipse">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25" name="PlaceHolder 2">
            <a:extLst>
              <a:ext uri="{FF2B5EF4-FFF2-40B4-BE49-F238E27FC236}">
                <a16:creationId xmlns:a16="http://schemas.microsoft.com/office/drawing/2014/main" id="{B876321D-5BDE-4D83-93D2-6BCC3F216CA3}"/>
              </a:ext>
            </a:extLst>
          </p:cNvPr>
          <p:cNvSpPr txBox="1">
            <a:spLocks/>
          </p:cNvSpPr>
          <p:nvPr/>
        </p:nvSpPr>
        <p:spPr>
          <a:xfrm>
            <a:off x="584478" y="1594321"/>
            <a:ext cx="4935504" cy="3364235"/>
          </a:xfrm>
          <a:prstGeom prst="rect">
            <a:avLst/>
          </a:prstGeom>
          <a:noFill/>
          <a:ln w="0">
            <a:noFill/>
          </a:ln>
        </p:spPr>
        <p:txBody>
          <a:bodyPr lIns="91440" tIns="91440" rIns="91440" bIns="91440" anchor="t">
            <a:normAutofit fontScale="9942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rtl="0">
              <a:lnSpc>
                <a:spcPct val="100000"/>
              </a:lnSpc>
              <a:buFont typeface="Arial" panose="020B0604020202020204" pitchFamily="34" charset="0"/>
              <a:buNone/>
              <a:tabLst>
                <a:tab pos="0" algn="l"/>
              </a:tabLst>
            </a:pPr>
            <a:r>
              <a:rPr lang="en" sz="2000" spc="-1" dirty="0">
                <a:solidFill>
                  <a:schemeClr val="dk1"/>
                </a:solidFill>
                <a:latin typeface="DM Sans"/>
                <a:ea typeface="DM Sans"/>
              </a:rPr>
              <a:t>Artificial Intelligence (AI) refers to the simulation of human intelligence in machines that are designed to think and act like humans. This includes tasks such as learning, reasoning, problem-solving, and understanding natural language.</a:t>
            </a:r>
            <a:endParaRPr lang="en-US" sz="2000" spc="-1" dirty="0">
              <a:solidFill>
                <a:srgbClr val="000000"/>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F97468D6-AF17-43D1-AA5C-FCB91D70223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4" name="תמונה 13">
            <a:extLst>
              <a:ext uri="{FF2B5EF4-FFF2-40B4-BE49-F238E27FC236}">
                <a16:creationId xmlns:a16="http://schemas.microsoft.com/office/drawing/2014/main" id="{56942C31-76FC-4617-BD86-E7633B388540}"/>
              </a:ext>
            </a:extLst>
          </p:cNvPr>
          <p:cNvPicPr>
            <a:picLocks noChangeAspect="1"/>
          </p:cNvPicPr>
          <p:nvPr/>
        </p:nvPicPr>
        <p:blipFill rotWithShape="1">
          <a:blip r:embed="rId3">
            <a:extLst>
              <a:ext uri="{28A0092B-C50C-407E-A947-70E740481C1C}">
                <a14:useLocalDpi xmlns:a14="http://schemas.microsoft.com/office/drawing/2010/main" val="0"/>
              </a:ext>
            </a:extLst>
          </a:blip>
          <a:srcRect t="6066" b="43757"/>
          <a:stretch/>
        </p:blipFill>
        <p:spPr>
          <a:xfrm>
            <a:off x="1698097" y="1189543"/>
            <a:ext cx="6919430" cy="3391694"/>
          </a:xfrm>
          <a:prstGeom prst="rect">
            <a:avLst/>
          </a:prstGeom>
        </p:spPr>
      </p:pic>
      <p:pic>
        <p:nvPicPr>
          <p:cNvPr id="2054" name="Picture 6" descr="Evolution of robots, technological progress">
            <a:extLst>
              <a:ext uri="{FF2B5EF4-FFF2-40B4-BE49-F238E27FC236}">
                <a16:creationId xmlns:a16="http://schemas.microsoft.com/office/drawing/2014/main" id="{4D805A4D-E748-4E3A-83B3-B59AA66E1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0" y="3438907"/>
            <a:ext cx="2756609" cy="1704593"/>
          </a:xfrm>
          <a:prstGeom prst="rect">
            <a:avLst/>
          </a:prstGeom>
          <a:noFill/>
          <a:extLst>
            <a:ext uri="{909E8E84-426E-40DD-AFC4-6F175D3DCCD1}">
              <a14:hiddenFill xmlns:a14="http://schemas.microsoft.com/office/drawing/2010/main">
                <a:solidFill>
                  <a:srgbClr val="FFFFFF"/>
                </a:solidFill>
              </a14:hiddenFill>
            </a:ext>
          </a:extLst>
        </p:spPr>
      </p:pic>
      <p:sp>
        <p:nvSpPr>
          <p:cNvPr id="36" name="PlaceHolder 1">
            <a:extLst>
              <a:ext uri="{FF2B5EF4-FFF2-40B4-BE49-F238E27FC236}">
                <a16:creationId xmlns:a16="http://schemas.microsoft.com/office/drawing/2014/main" id="{3975B220-4919-48CF-8ED0-9F6856C30FD9}"/>
              </a:ext>
            </a:extLst>
          </p:cNvPr>
          <p:cNvSpPr txBox="1">
            <a:spLocks/>
          </p:cNvSpPr>
          <p:nvPr/>
        </p:nvSpPr>
        <p:spPr>
          <a:xfrm>
            <a:off x="378691" y="3094"/>
            <a:ext cx="8081818" cy="1310559"/>
          </a:xfrm>
          <a:prstGeom prst="rect">
            <a:avLst/>
          </a:prstGeom>
          <a:noFill/>
          <a:ln w="0">
            <a:noFill/>
          </a:ln>
        </p:spPr>
        <p:txBody>
          <a:bodyPr lIns="91440" tIns="91440" rIns="91440" bIns="91440" anchor="b">
            <a:normAutofit fontScale="97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lnSpc>
                <a:spcPct val="100000"/>
              </a:lnSpc>
              <a:tabLst>
                <a:tab pos="0" algn="l"/>
              </a:tabLst>
            </a:pPr>
            <a:r>
              <a:rPr lang="en" sz="3200" b="1" spc="-1" dirty="0">
                <a:solidFill>
                  <a:schemeClr val="dk1"/>
                </a:solidFill>
                <a:latin typeface="Outfit"/>
                <a:ea typeface="Outfit"/>
              </a:rPr>
              <a:t>Milesones in th</a:t>
            </a:r>
            <a:r>
              <a:rPr lang="en-US" sz="3200" b="1" dirty="0">
                <a:latin typeface="Outfit"/>
              </a:rPr>
              <a:t>e evolution </a:t>
            </a:r>
            <a:r>
              <a:rPr lang="en-US" sz="3700" b="1" dirty="0">
                <a:latin typeface="Outfit"/>
              </a:rPr>
              <a:t>of AI</a:t>
            </a:r>
            <a:endParaRPr lang="en-US" sz="3700" dirty="0">
              <a:latin typeface="Outfit"/>
            </a:endParaRPr>
          </a:p>
          <a:p>
            <a:pPr algn="ctr" rtl="0">
              <a:lnSpc>
                <a:spcPct val="100000"/>
              </a:lnSpc>
              <a:tabLst>
                <a:tab pos="0" algn="l"/>
              </a:tabLst>
            </a:pPr>
            <a:endParaRPr lang="fr-FR" sz="3200" spc="-1" dirty="0">
              <a:solidFill>
                <a:schemeClr val="dk1"/>
              </a:solidFill>
              <a:latin typeface="Outfit"/>
            </a:endParaRPr>
          </a:p>
        </p:txBody>
      </p:sp>
    </p:spTree>
    <p:extLst>
      <p:ext uri="{BB962C8B-B14F-4D97-AF65-F5344CB8AC3E}">
        <p14:creationId xmlns:p14="http://schemas.microsoft.com/office/powerpoint/2010/main" val="3921245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F97468D6-AF17-43D1-AA5C-FCB91D70223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4" name="תמונה 13">
            <a:extLst>
              <a:ext uri="{FF2B5EF4-FFF2-40B4-BE49-F238E27FC236}">
                <a16:creationId xmlns:a16="http://schemas.microsoft.com/office/drawing/2014/main" id="{56942C31-76FC-4617-BD86-E7633B388540}"/>
              </a:ext>
            </a:extLst>
          </p:cNvPr>
          <p:cNvPicPr>
            <a:picLocks noChangeAspect="1"/>
          </p:cNvPicPr>
          <p:nvPr/>
        </p:nvPicPr>
        <p:blipFill rotWithShape="1">
          <a:blip r:embed="rId3">
            <a:extLst>
              <a:ext uri="{28A0092B-C50C-407E-A947-70E740481C1C}">
                <a14:useLocalDpi xmlns:a14="http://schemas.microsoft.com/office/drawing/2010/main" val="0"/>
              </a:ext>
            </a:extLst>
          </a:blip>
          <a:srcRect l="3042" t="55026" r="-412" b="-11802"/>
          <a:stretch/>
        </p:blipFill>
        <p:spPr>
          <a:xfrm>
            <a:off x="962681" y="876221"/>
            <a:ext cx="7802628" cy="4267279"/>
          </a:xfrm>
          <a:prstGeom prst="rect">
            <a:avLst/>
          </a:prstGeom>
        </p:spPr>
      </p:pic>
      <p:sp>
        <p:nvSpPr>
          <p:cNvPr id="36" name="PlaceHolder 1">
            <a:extLst>
              <a:ext uri="{FF2B5EF4-FFF2-40B4-BE49-F238E27FC236}">
                <a16:creationId xmlns:a16="http://schemas.microsoft.com/office/drawing/2014/main" id="{3975B220-4919-48CF-8ED0-9F6856C30FD9}"/>
              </a:ext>
            </a:extLst>
          </p:cNvPr>
          <p:cNvSpPr txBox="1">
            <a:spLocks/>
          </p:cNvSpPr>
          <p:nvPr/>
        </p:nvSpPr>
        <p:spPr>
          <a:xfrm>
            <a:off x="378691" y="3094"/>
            <a:ext cx="8081818" cy="1310559"/>
          </a:xfrm>
          <a:prstGeom prst="rect">
            <a:avLst/>
          </a:prstGeom>
          <a:noFill/>
          <a:ln w="0">
            <a:noFill/>
          </a:ln>
        </p:spPr>
        <p:txBody>
          <a:bodyPr lIns="91440" tIns="91440" rIns="91440" bIns="91440" anchor="b">
            <a:normAutofit fontScale="97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lnSpc>
                <a:spcPct val="100000"/>
              </a:lnSpc>
              <a:tabLst>
                <a:tab pos="0" algn="l"/>
              </a:tabLst>
            </a:pPr>
            <a:r>
              <a:rPr lang="en" sz="3200" b="1" spc="-1" dirty="0">
                <a:solidFill>
                  <a:schemeClr val="dk1"/>
                </a:solidFill>
                <a:latin typeface="Outfit"/>
                <a:ea typeface="Outfit"/>
              </a:rPr>
              <a:t>Milesones in th</a:t>
            </a:r>
            <a:r>
              <a:rPr lang="en-US" sz="3200" b="1" dirty="0">
                <a:latin typeface="Outfit"/>
              </a:rPr>
              <a:t>e evolution </a:t>
            </a:r>
            <a:r>
              <a:rPr lang="en-US" sz="3700" b="1" dirty="0">
                <a:latin typeface="Outfit"/>
              </a:rPr>
              <a:t>of AI</a:t>
            </a:r>
            <a:endParaRPr lang="en-US" sz="3700" dirty="0">
              <a:latin typeface="Outfit"/>
            </a:endParaRPr>
          </a:p>
          <a:p>
            <a:pPr algn="ctr" rtl="0">
              <a:lnSpc>
                <a:spcPct val="100000"/>
              </a:lnSpc>
              <a:tabLst>
                <a:tab pos="0" algn="l"/>
              </a:tabLst>
            </a:pPr>
            <a:endParaRPr lang="fr-FR" sz="3200" spc="-1" dirty="0">
              <a:solidFill>
                <a:schemeClr val="dk1"/>
              </a:solidFill>
              <a:latin typeface="Outfit"/>
            </a:endParaRPr>
          </a:p>
        </p:txBody>
      </p:sp>
      <p:pic>
        <p:nvPicPr>
          <p:cNvPr id="6" name="Picture 2" descr="Robots evolution artificial intelligence cyborgs">
            <a:extLst>
              <a:ext uri="{FF2B5EF4-FFF2-40B4-BE49-F238E27FC236}">
                <a16:creationId xmlns:a16="http://schemas.microsoft.com/office/drawing/2014/main" id="{6490FDD5-9016-4834-9C71-913AE6266D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2" t="13534"/>
          <a:stretch/>
        </p:blipFill>
        <p:spPr bwMode="auto">
          <a:xfrm flipH="1">
            <a:off x="0" y="3694544"/>
            <a:ext cx="3241964" cy="1448955"/>
          </a:xfrm>
          <a:prstGeom prst="flowChartPunchedCard">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476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title" idx="4294967295"/>
          </p:nvPr>
        </p:nvSpPr>
        <p:spPr>
          <a:xfrm>
            <a:off x="714060" y="489600"/>
            <a:ext cx="4343400" cy="9144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1" strike="noStrike" spc="-1" dirty="0">
                <a:solidFill>
                  <a:schemeClr val="dk1"/>
                </a:solidFill>
                <a:latin typeface="Outfit"/>
                <a:ea typeface="Outfit"/>
              </a:rPr>
              <a:t>Traditional AI</a:t>
            </a:r>
            <a:endParaRPr lang="fr-FR" sz="5000" b="0" strike="noStrike" spc="-1" dirty="0">
              <a:solidFill>
                <a:schemeClr val="dk1"/>
              </a:solidFill>
              <a:latin typeface="Arial"/>
            </a:endParaRPr>
          </a:p>
        </p:txBody>
      </p:sp>
      <p:grpSp>
        <p:nvGrpSpPr>
          <p:cNvPr id="362" name="Google Shape;432;p40"/>
          <p:cNvGrpSpPr/>
          <p:nvPr/>
        </p:nvGrpSpPr>
        <p:grpSpPr>
          <a:xfrm>
            <a:off x="6941571" y="-237933"/>
            <a:ext cx="3697176" cy="4946903"/>
            <a:chOff x="5104800" y="-153360"/>
            <a:chExt cx="4218480" cy="6000480"/>
          </a:xfrm>
        </p:grpSpPr>
        <p:sp>
          <p:nvSpPr>
            <p:cNvPr id="363" name="Google Shape;433;p40"/>
            <p:cNvSpPr/>
            <p:nvPr/>
          </p:nvSpPr>
          <p:spPr>
            <a:xfrm>
              <a:off x="7075080" y="2547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4" name="Google Shape;434;p40"/>
            <p:cNvSpPr/>
            <p:nvPr/>
          </p:nvSpPr>
          <p:spPr>
            <a:xfrm>
              <a:off x="7026120" y="-153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5" name="Google Shape;435;p40"/>
            <p:cNvSpPr/>
            <p:nvPr/>
          </p:nvSpPr>
          <p:spPr>
            <a:xfrm>
              <a:off x="6606720" y="3186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6" name="Google Shape;436;p40"/>
            <p:cNvSpPr/>
            <p:nvPr/>
          </p:nvSpPr>
          <p:spPr>
            <a:xfrm>
              <a:off x="6139080" y="13708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7" name="Google Shape;437;p40"/>
            <p:cNvSpPr/>
            <p:nvPr/>
          </p:nvSpPr>
          <p:spPr>
            <a:xfrm>
              <a:off x="5732280" y="8744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8" name="Google Shape;438;p40"/>
            <p:cNvSpPr/>
            <p:nvPr/>
          </p:nvSpPr>
          <p:spPr>
            <a:xfrm>
              <a:off x="7480800" y="990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39;p40"/>
            <p:cNvSpPr/>
            <p:nvPr/>
          </p:nvSpPr>
          <p:spPr>
            <a:xfrm>
              <a:off x="7075080" y="2075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440;p40"/>
            <p:cNvSpPr/>
            <p:nvPr/>
          </p:nvSpPr>
          <p:spPr>
            <a:xfrm>
              <a:off x="7962480" y="1404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441;p40"/>
            <p:cNvSpPr/>
            <p:nvPr/>
          </p:nvSpPr>
          <p:spPr>
            <a:xfrm rot="10800000" flipH="1">
              <a:off x="6035760" y="3125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2" name="Google Shape;442;p40"/>
            <p:cNvSpPr/>
            <p:nvPr/>
          </p:nvSpPr>
          <p:spPr>
            <a:xfrm rot="10800000" flipH="1">
              <a:off x="6354720" y="41025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3" name="Google Shape;443;p40"/>
            <p:cNvSpPr/>
            <p:nvPr/>
          </p:nvSpPr>
          <p:spPr>
            <a:xfrm rot="10800000" flipH="1">
              <a:off x="5731920" y="48794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4" name="Google Shape;444;p40"/>
            <p:cNvSpPr/>
            <p:nvPr/>
          </p:nvSpPr>
          <p:spPr>
            <a:xfrm rot="10800000" flipH="1">
              <a:off x="6682680" y="3515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5" name="Google Shape;445;p40"/>
            <p:cNvSpPr/>
            <p:nvPr/>
          </p:nvSpPr>
          <p:spPr>
            <a:xfrm rot="10800000" flipH="1">
              <a:off x="510444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6" name="Google Shape;446;p40"/>
            <p:cNvSpPr/>
            <p:nvPr/>
          </p:nvSpPr>
          <p:spPr>
            <a:xfrm>
              <a:off x="8484840" y="24382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7" name="Google Shape;447;p40"/>
            <p:cNvSpPr/>
            <p:nvPr/>
          </p:nvSpPr>
          <p:spPr>
            <a:xfrm>
              <a:off x="8038440" y="29214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8" name="Google Shape;448;p40"/>
            <p:cNvSpPr/>
            <p:nvPr/>
          </p:nvSpPr>
          <p:spPr>
            <a:xfrm rot="10800000" flipH="1">
              <a:off x="7853040" y="3962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9" name="Google Shape;449;p40"/>
            <p:cNvSpPr/>
            <p:nvPr/>
          </p:nvSpPr>
          <p:spPr>
            <a:xfrm rot="10800000" flipH="1">
              <a:off x="826092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6" name="PlaceHolder 2">
            <a:extLst>
              <a:ext uri="{FF2B5EF4-FFF2-40B4-BE49-F238E27FC236}">
                <a16:creationId xmlns:a16="http://schemas.microsoft.com/office/drawing/2014/main" id="{693CEE67-64F3-44EB-ACDA-4809792BA3FB}"/>
              </a:ext>
            </a:extLst>
          </p:cNvPr>
          <p:cNvSpPr txBox="1">
            <a:spLocks/>
          </p:cNvSpPr>
          <p:nvPr/>
        </p:nvSpPr>
        <p:spPr>
          <a:xfrm>
            <a:off x="917916" y="1706006"/>
            <a:ext cx="4935504" cy="3364235"/>
          </a:xfrm>
          <a:prstGeom prst="rect">
            <a:avLst/>
          </a:prstGeom>
          <a:noFill/>
          <a:ln w="0">
            <a:noFill/>
          </a:ln>
        </p:spPr>
        <p:txBody>
          <a:bodyPr lIns="91440" tIns="91440" rIns="91440" bIns="91440" anchor="t">
            <a:normAutofit fontScale="9942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rtl="0">
              <a:lnSpc>
                <a:spcPct val="100000"/>
              </a:lnSpc>
              <a:buNone/>
              <a:tabLst>
                <a:tab pos="0" algn="l"/>
              </a:tabLst>
            </a:pPr>
            <a:r>
              <a:rPr lang="en" sz="2000" b="0" strike="noStrike" spc="-1" dirty="0">
                <a:solidFill>
                  <a:schemeClr val="dk1"/>
                </a:solidFill>
                <a:latin typeface="DM Sans"/>
                <a:ea typeface="DM Sans"/>
              </a:rPr>
              <a:t>Rule-based systems and programmed algorithms designed to solve specific problems. </a:t>
            </a:r>
          </a:p>
          <a:p>
            <a:pPr indent="0" algn="l" rtl="0">
              <a:lnSpc>
                <a:spcPct val="100000"/>
              </a:lnSpc>
              <a:buNone/>
              <a:tabLst>
                <a:tab pos="0" algn="l"/>
              </a:tabLst>
            </a:pPr>
            <a:r>
              <a:rPr lang="en" sz="2000" b="0" strike="noStrike" spc="-1" dirty="0">
                <a:solidFill>
                  <a:schemeClr val="dk1"/>
                </a:solidFill>
                <a:latin typeface="DM Sans"/>
                <a:ea typeface="DM Sans"/>
              </a:rPr>
              <a:t>It involves pre-defined tasks and relies heavily on human expertise for its operations.</a:t>
            </a:r>
            <a:endParaRPr lang="en-US" sz="2000" b="0" strike="noStrike" spc="-1" dirty="0">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i powered content creation isometric concept with chatbot on laptop screen 3d vector illustration">
            <a:extLst>
              <a:ext uri="{FF2B5EF4-FFF2-40B4-BE49-F238E27FC236}">
                <a16:creationId xmlns:a16="http://schemas.microsoft.com/office/drawing/2014/main" id="{6BBCD644-9CA0-4A81-9E65-5237F71A6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566493" y="1328038"/>
            <a:ext cx="2973254" cy="2702200"/>
          </a:xfrm>
          <a:prstGeom prst="rect">
            <a:avLst/>
          </a:prstGeom>
          <a:noFill/>
          <a:extLst>
            <a:ext uri="{909E8E84-426E-40DD-AFC4-6F175D3DCCD1}">
              <a14:hiddenFill xmlns:a14="http://schemas.microsoft.com/office/drawing/2010/main">
                <a:solidFill>
                  <a:srgbClr val="FFFFFF"/>
                </a:solidFill>
              </a14:hiddenFill>
            </a:ext>
          </a:extLst>
        </p:spPr>
      </p:pic>
      <p:sp>
        <p:nvSpPr>
          <p:cNvPr id="493" name="PlaceHolder 1"/>
          <p:cNvSpPr>
            <a:spLocks noGrp="1"/>
          </p:cNvSpPr>
          <p:nvPr>
            <p:ph type="title" idx="4294967295"/>
          </p:nvPr>
        </p:nvSpPr>
        <p:spPr>
          <a:xfrm>
            <a:off x="228600" y="182196"/>
            <a:ext cx="4343400" cy="9144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1" strike="noStrike" spc="-1" dirty="0">
                <a:solidFill>
                  <a:schemeClr val="dk1"/>
                </a:solidFill>
                <a:latin typeface="Outfit"/>
                <a:ea typeface="Outfit"/>
              </a:rPr>
              <a:t>Generative AI</a:t>
            </a:r>
            <a:endParaRPr lang="fr-FR" sz="5000" b="0" strike="noStrike" spc="-1" dirty="0">
              <a:solidFill>
                <a:schemeClr val="dk1"/>
              </a:solidFill>
              <a:latin typeface="Arial"/>
            </a:endParaRPr>
          </a:p>
        </p:txBody>
      </p:sp>
      <p:sp>
        <p:nvSpPr>
          <p:cNvPr id="6" name="PlaceHolder 2">
            <a:extLst>
              <a:ext uri="{FF2B5EF4-FFF2-40B4-BE49-F238E27FC236}">
                <a16:creationId xmlns:a16="http://schemas.microsoft.com/office/drawing/2014/main" id="{C96182C1-89DC-48AD-9885-0550B6E291E6}"/>
              </a:ext>
            </a:extLst>
          </p:cNvPr>
          <p:cNvSpPr txBox="1">
            <a:spLocks/>
          </p:cNvSpPr>
          <p:nvPr/>
        </p:nvSpPr>
        <p:spPr>
          <a:xfrm>
            <a:off x="604253" y="1096596"/>
            <a:ext cx="4962240" cy="3499788"/>
          </a:xfrm>
          <a:prstGeom prst="rect">
            <a:avLst/>
          </a:prstGeom>
          <a:noFill/>
          <a:ln w="0">
            <a:noFill/>
          </a:ln>
        </p:spPr>
        <p:txBody>
          <a:bodyPr lIns="91440" tIns="91440" rIns="91440" bIns="91440" anchor="t">
            <a:normAutofit fontScale="97483"/>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rtl="0">
              <a:lnSpc>
                <a:spcPct val="100000"/>
              </a:lnSpc>
              <a:buFont typeface="Arial" panose="020B0604020202020204" pitchFamily="34" charset="0"/>
              <a:buNone/>
              <a:tabLst>
                <a:tab pos="0" algn="l"/>
              </a:tabLst>
            </a:pPr>
            <a:r>
              <a:rPr lang="en" sz="1600" spc="-1" dirty="0">
                <a:solidFill>
                  <a:schemeClr val="dk1"/>
                </a:solidFill>
                <a:latin typeface="DM Sans"/>
              </a:rPr>
              <a:t>Focuses on l</a:t>
            </a:r>
            <a:r>
              <a:rPr lang="en-US" sz="1600" spc="-1" dirty="0">
                <a:solidFill>
                  <a:schemeClr val="dk1"/>
                </a:solidFill>
                <a:latin typeface="DM Sans"/>
              </a:rPr>
              <a:t>earning from patterns within a dataset</a:t>
            </a:r>
            <a:r>
              <a:rPr lang="en" sz="1600" spc="-1" dirty="0">
                <a:solidFill>
                  <a:schemeClr val="dk1"/>
                </a:solidFill>
                <a:latin typeface="DM Sans"/>
              </a:rPr>
              <a:t> and </a:t>
            </a:r>
            <a:r>
              <a:rPr lang="en" sz="1600" spc="-1" dirty="0">
                <a:solidFill>
                  <a:schemeClr val="dk1"/>
                </a:solidFill>
                <a:latin typeface="DM Sans"/>
                <a:ea typeface="DM Sans"/>
              </a:rPr>
              <a:t>creating new content, including text, images, music, and videos. </a:t>
            </a:r>
          </a:p>
          <a:p>
            <a:pPr indent="0" algn="l" rtl="0">
              <a:lnSpc>
                <a:spcPct val="100000"/>
              </a:lnSpc>
              <a:buFont typeface="Arial" panose="020B0604020202020204" pitchFamily="34" charset="0"/>
              <a:buNone/>
              <a:tabLst>
                <a:tab pos="0" algn="l"/>
              </a:tabLst>
            </a:pPr>
            <a:r>
              <a:rPr lang="en-US" sz="1600" spc="-1" dirty="0">
                <a:solidFill>
                  <a:schemeClr val="dk1"/>
                </a:solidFill>
                <a:latin typeface="DM Sans"/>
                <a:ea typeface="DM Sans"/>
              </a:rPr>
              <a:t>These capabilities are made possible through techniques like VAEs, GANs, and Transformers.</a:t>
            </a:r>
            <a:endParaRPr lang="en" sz="1600" spc="-1" dirty="0">
              <a:solidFill>
                <a:schemeClr val="dk1"/>
              </a:solidFill>
              <a:latin typeface="DM Sans"/>
              <a:ea typeface="DM Sans"/>
            </a:endParaRPr>
          </a:p>
          <a:p>
            <a:pPr indent="0" algn="l" rtl="0">
              <a:lnSpc>
                <a:spcPct val="100000"/>
              </a:lnSpc>
              <a:buFont typeface="Arial" panose="020B0604020202020204" pitchFamily="34" charset="0"/>
              <a:buNone/>
              <a:tabLst>
                <a:tab pos="0" algn="l"/>
              </a:tabLst>
            </a:pPr>
            <a:r>
              <a:rPr lang="en" sz="1600" spc="-1" dirty="0">
                <a:solidFill>
                  <a:schemeClr val="dk1"/>
                </a:solidFill>
                <a:latin typeface="DM Sans"/>
                <a:ea typeface="DM Sans"/>
              </a:rPr>
              <a:t>Its applications range from content creation for marketing, art, and entertainment to enhancing simulation environments in industries like gaming and training.</a:t>
            </a:r>
            <a:endParaRPr lang="en-US" sz="1600" spc="-1" dirty="0">
              <a:solidFill>
                <a:srgbClr val="000000"/>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432;p40">
            <a:extLst>
              <a:ext uri="{FF2B5EF4-FFF2-40B4-BE49-F238E27FC236}">
                <a16:creationId xmlns:a16="http://schemas.microsoft.com/office/drawing/2014/main" id="{15DE8F2E-E1B1-420C-A99D-D989C2A1C218}"/>
              </a:ext>
            </a:extLst>
          </p:cNvPr>
          <p:cNvGrpSpPr/>
          <p:nvPr/>
        </p:nvGrpSpPr>
        <p:grpSpPr>
          <a:xfrm>
            <a:off x="7046975" y="576204"/>
            <a:ext cx="3152295" cy="4587210"/>
            <a:chOff x="5104800" y="-153360"/>
            <a:chExt cx="4218480" cy="6000480"/>
          </a:xfrm>
        </p:grpSpPr>
        <p:sp>
          <p:nvSpPr>
            <p:cNvPr id="27" name="Google Shape;433;p40">
              <a:extLst>
                <a:ext uri="{FF2B5EF4-FFF2-40B4-BE49-F238E27FC236}">
                  <a16:creationId xmlns:a16="http://schemas.microsoft.com/office/drawing/2014/main" id="{14D0BBC8-E346-4578-A967-B2D1F5279486}"/>
                </a:ext>
              </a:extLst>
            </p:cNvPr>
            <p:cNvSpPr/>
            <p:nvPr/>
          </p:nvSpPr>
          <p:spPr>
            <a:xfrm>
              <a:off x="7075080" y="2547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 name="Google Shape;434;p40">
              <a:extLst>
                <a:ext uri="{FF2B5EF4-FFF2-40B4-BE49-F238E27FC236}">
                  <a16:creationId xmlns:a16="http://schemas.microsoft.com/office/drawing/2014/main" id="{D1C72F94-21F5-42BF-A796-3CA468DDB171}"/>
                </a:ext>
              </a:extLst>
            </p:cNvPr>
            <p:cNvSpPr/>
            <p:nvPr/>
          </p:nvSpPr>
          <p:spPr>
            <a:xfrm>
              <a:off x="7026120" y="-1533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 name="Google Shape;435;p40">
              <a:extLst>
                <a:ext uri="{FF2B5EF4-FFF2-40B4-BE49-F238E27FC236}">
                  <a16:creationId xmlns:a16="http://schemas.microsoft.com/office/drawing/2014/main" id="{8D7485E6-3B2B-4BFA-B385-E299FABBE5FC}"/>
                </a:ext>
              </a:extLst>
            </p:cNvPr>
            <p:cNvSpPr/>
            <p:nvPr/>
          </p:nvSpPr>
          <p:spPr>
            <a:xfrm>
              <a:off x="6606720" y="3186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 name="Google Shape;436;p40">
              <a:extLst>
                <a:ext uri="{FF2B5EF4-FFF2-40B4-BE49-F238E27FC236}">
                  <a16:creationId xmlns:a16="http://schemas.microsoft.com/office/drawing/2014/main" id="{57616D7B-E42F-47E1-9676-6A451FC4C0E0}"/>
                </a:ext>
              </a:extLst>
            </p:cNvPr>
            <p:cNvSpPr/>
            <p:nvPr/>
          </p:nvSpPr>
          <p:spPr>
            <a:xfrm>
              <a:off x="6139080" y="13708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 name="Google Shape;437;p40">
              <a:extLst>
                <a:ext uri="{FF2B5EF4-FFF2-40B4-BE49-F238E27FC236}">
                  <a16:creationId xmlns:a16="http://schemas.microsoft.com/office/drawing/2014/main" id="{1BD24BF5-0263-4B67-A09F-F6BAB3BA1F3D}"/>
                </a:ext>
              </a:extLst>
            </p:cNvPr>
            <p:cNvSpPr/>
            <p:nvPr/>
          </p:nvSpPr>
          <p:spPr>
            <a:xfrm>
              <a:off x="5732280" y="8744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 name="Google Shape;438;p40">
              <a:extLst>
                <a:ext uri="{FF2B5EF4-FFF2-40B4-BE49-F238E27FC236}">
                  <a16:creationId xmlns:a16="http://schemas.microsoft.com/office/drawing/2014/main" id="{D5774B50-8634-4CD7-9243-D134292EF5E8}"/>
                </a:ext>
              </a:extLst>
            </p:cNvPr>
            <p:cNvSpPr/>
            <p:nvPr/>
          </p:nvSpPr>
          <p:spPr>
            <a:xfrm>
              <a:off x="7480800" y="990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 name="Google Shape;439;p40">
              <a:extLst>
                <a:ext uri="{FF2B5EF4-FFF2-40B4-BE49-F238E27FC236}">
                  <a16:creationId xmlns:a16="http://schemas.microsoft.com/office/drawing/2014/main" id="{1ED164DA-5BD6-400F-AF8B-105BC76F1977}"/>
                </a:ext>
              </a:extLst>
            </p:cNvPr>
            <p:cNvSpPr/>
            <p:nvPr/>
          </p:nvSpPr>
          <p:spPr>
            <a:xfrm>
              <a:off x="7075080" y="20750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 name="Google Shape;440;p40">
              <a:extLst>
                <a:ext uri="{FF2B5EF4-FFF2-40B4-BE49-F238E27FC236}">
                  <a16:creationId xmlns:a16="http://schemas.microsoft.com/office/drawing/2014/main" id="{8BF6DFC1-EAF5-4297-A9E0-AE2C9BDF7FD4}"/>
                </a:ext>
              </a:extLst>
            </p:cNvPr>
            <p:cNvSpPr/>
            <p:nvPr/>
          </p:nvSpPr>
          <p:spPr>
            <a:xfrm>
              <a:off x="7962480" y="14040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 name="Google Shape;441;p40">
              <a:extLst>
                <a:ext uri="{FF2B5EF4-FFF2-40B4-BE49-F238E27FC236}">
                  <a16:creationId xmlns:a16="http://schemas.microsoft.com/office/drawing/2014/main" id="{939587BC-5031-4D5B-81DF-D387DC277889}"/>
                </a:ext>
              </a:extLst>
            </p:cNvPr>
            <p:cNvSpPr/>
            <p:nvPr/>
          </p:nvSpPr>
          <p:spPr>
            <a:xfrm rot="10800000" flipH="1">
              <a:off x="6035760" y="3125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 name="Google Shape;442;p40">
              <a:extLst>
                <a:ext uri="{FF2B5EF4-FFF2-40B4-BE49-F238E27FC236}">
                  <a16:creationId xmlns:a16="http://schemas.microsoft.com/office/drawing/2014/main" id="{A3D01E34-AC21-4811-A76B-9AB3A2A9768E}"/>
                </a:ext>
              </a:extLst>
            </p:cNvPr>
            <p:cNvSpPr/>
            <p:nvPr/>
          </p:nvSpPr>
          <p:spPr>
            <a:xfrm rot="10800000" flipH="1">
              <a:off x="6354720" y="41025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 name="Google Shape;443;p40">
              <a:extLst>
                <a:ext uri="{FF2B5EF4-FFF2-40B4-BE49-F238E27FC236}">
                  <a16:creationId xmlns:a16="http://schemas.microsoft.com/office/drawing/2014/main" id="{59C86447-CC88-4130-9382-B2E55637930C}"/>
                </a:ext>
              </a:extLst>
            </p:cNvPr>
            <p:cNvSpPr/>
            <p:nvPr/>
          </p:nvSpPr>
          <p:spPr>
            <a:xfrm rot="10800000" flipH="1">
              <a:off x="5731920" y="48794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 name="Google Shape;444;p40">
              <a:extLst>
                <a:ext uri="{FF2B5EF4-FFF2-40B4-BE49-F238E27FC236}">
                  <a16:creationId xmlns:a16="http://schemas.microsoft.com/office/drawing/2014/main" id="{24F2F315-7579-4FBD-AFF4-B980BFA12769}"/>
                </a:ext>
              </a:extLst>
            </p:cNvPr>
            <p:cNvSpPr/>
            <p:nvPr/>
          </p:nvSpPr>
          <p:spPr>
            <a:xfrm rot="10800000" flipH="1">
              <a:off x="6682680" y="3515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 name="Google Shape;445;p40">
              <a:extLst>
                <a:ext uri="{FF2B5EF4-FFF2-40B4-BE49-F238E27FC236}">
                  <a16:creationId xmlns:a16="http://schemas.microsoft.com/office/drawing/2014/main" id="{BEFEE9FB-C44E-4E4A-BE07-60AEDE11BA58}"/>
                </a:ext>
              </a:extLst>
            </p:cNvPr>
            <p:cNvSpPr/>
            <p:nvPr/>
          </p:nvSpPr>
          <p:spPr>
            <a:xfrm rot="10800000" flipH="1">
              <a:off x="510444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 name="Google Shape;446;p40">
              <a:extLst>
                <a:ext uri="{FF2B5EF4-FFF2-40B4-BE49-F238E27FC236}">
                  <a16:creationId xmlns:a16="http://schemas.microsoft.com/office/drawing/2014/main" id="{6FDCCC73-604F-4ADF-9E86-E6A70E06DC62}"/>
                </a:ext>
              </a:extLst>
            </p:cNvPr>
            <p:cNvSpPr/>
            <p:nvPr/>
          </p:nvSpPr>
          <p:spPr>
            <a:xfrm>
              <a:off x="8484840" y="24382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 name="Google Shape;447;p40">
              <a:extLst>
                <a:ext uri="{FF2B5EF4-FFF2-40B4-BE49-F238E27FC236}">
                  <a16:creationId xmlns:a16="http://schemas.microsoft.com/office/drawing/2014/main" id="{2A2B858B-3A31-48D6-AFED-AA56DC1BC086}"/>
                </a:ext>
              </a:extLst>
            </p:cNvPr>
            <p:cNvSpPr/>
            <p:nvPr/>
          </p:nvSpPr>
          <p:spPr>
            <a:xfrm>
              <a:off x="8038440" y="292140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 name="Google Shape;448;p40">
              <a:extLst>
                <a:ext uri="{FF2B5EF4-FFF2-40B4-BE49-F238E27FC236}">
                  <a16:creationId xmlns:a16="http://schemas.microsoft.com/office/drawing/2014/main" id="{1D3B6FD0-D188-4A0E-B3CF-221FDF49A68A}"/>
                </a:ext>
              </a:extLst>
            </p:cNvPr>
            <p:cNvSpPr/>
            <p:nvPr/>
          </p:nvSpPr>
          <p:spPr>
            <a:xfrm rot="10800000" flipH="1">
              <a:off x="7853040" y="39625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 name="Google Shape;449;p40">
              <a:extLst>
                <a:ext uri="{FF2B5EF4-FFF2-40B4-BE49-F238E27FC236}">
                  <a16:creationId xmlns:a16="http://schemas.microsoft.com/office/drawing/2014/main" id="{D51C9A6F-0BBE-4E30-AD88-7B0F3918E3B5}"/>
                </a:ext>
              </a:extLst>
            </p:cNvPr>
            <p:cNvSpPr/>
            <p:nvPr/>
          </p:nvSpPr>
          <p:spPr>
            <a:xfrm rot="10800000" flipH="1">
              <a:off x="8260920" y="44348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5" name="Picture 4">
            <a:extLst>
              <a:ext uri="{FF2B5EF4-FFF2-40B4-BE49-F238E27FC236}">
                <a16:creationId xmlns:a16="http://schemas.microsoft.com/office/drawing/2014/main" id="{E0B5B4E9-5C7C-487A-9DD5-F43662CC9237}"/>
              </a:ext>
            </a:extLst>
          </p:cNvPr>
          <p:cNvPicPr>
            <a:picLocks noChangeAspect="1"/>
          </p:cNvPicPr>
          <p:nvPr/>
        </p:nvPicPr>
        <p:blipFill>
          <a:blip r:embed="rId3"/>
          <a:stretch>
            <a:fillRect/>
          </a:stretch>
        </p:blipFill>
        <p:spPr>
          <a:xfrm>
            <a:off x="-8274" y="51519"/>
            <a:ext cx="9144000" cy="5059801"/>
          </a:xfrm>
          <a:prstGeom prst="rect">
            <a:avLst/>
          </a:prstGeom>
        </p:spPr>
      </p:pic>
    </p:spTree>
    <p:extLst>
      <p:ext uri="{BB962C8B-B14F-4D97-AF65-F5344CB8AC3E}">
        <p14:creationId xmlns:p14="http://schemas.microsoft.com/office/powerpoint/2010/main" val="408068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541800" y="-455760"/>
            <a:ext cx="6887880" cy="1161720"/>
          </a:xfrm>
          <a:prstGeom prst="rect">
            <a:avLst/>
          </a:prstGeom>
          <a:noFill/>
          <a:ln w="0">
            <a:noFill/>
          </a:ln>
        </p:spPr>
        <p:txBody>
          <a:bodyPr lIns="91440" tIns="91440" rIns="91440" bIns="91440" anchor="b">
            <a:noAutofit/>
          </a:bodyPr>
          <a:lstStyle/>
          <a:p>
            <a:pPr indent="0">
              <a:lnSpc>
                <a:spcPct val="100000"/>
              </a:lnSpc>
              <a:buNone/>
              <a:tabLst>
                <a:tab pos="0" algn="l"/>
              </a:tabLst>
            </a:pPr>
            <a:r>
              <a:rPr lang="en-US" sz="3600" b="1" spc="-1" dirty="0">
                <a:solidFill>
                  <a:schemeClr val="dk1"/>
                </a:solidFill>
                <a:latin typeface="Outfit"/>
              </a:rPr>
              <a:t>key differences </a:t>
            </a:r>
            <a:endParaRPr lang="fr-FR" sz="3600" b="1" spc="-1" dirty="0">
              <a:solidFill>
                <a:schemeClr val="dk1"/>
              </a:solidFill>
              <a:latin typeface="Outfit"/>
            </a:endParaRPr>
          </a:p>
        </p:txBody>
      </p:sp>
      <p:grpSp>
        <p:nvGrpSpPr>
          <p:cNvPr id="474" name="Google Shape;406;p39"/>
          <p:cNvGrpSpPr/>
          <p:nvPr/>
        </p:nvGrpSpPr>
        <p:grpSpPr>
          <a:xfrm>
            <a:off x="-541800" y="-622440"/>
            <a:ext cx="4135320" cy="6091200"/>
            <a:chOff x="-541800" y="-622440"/>
            <a:chExt cx="4135320" cy="6091200"/>
          </a:xfrm>
        </p:grpSpPr>
        <p:sp>
          <p:nvSpPr>
            <p:cNvPr id="475" name="Google Shape;407;p39"/>
            <p:cNvSpPr/>
            <p:nvPr/>
          </p:nvSpPr>
          <p:spPr>
            <a:xfrm rot="10800000">
              <a:off x="84600" y="4042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6" name="Google Shape;408;p39"/>
            <p:cNvSpPr/>
            <p:nvPr/>
          </p:nvSpPr>
          <p:spPr>
            <a:xfrm rot="10800000">
              <a:off x="993960" y="4575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7" name="Google Shape;409;p39"/>
            <p:cNvSpPr/>
            <p:nvPr/>
          </p:nvSpPr>
          <p:spPr>
            <a:xfrm rot="10800000">
              <a:off x="204084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8" name="Google Shape;410;p39"/>
            <p:cNvSpPr/>
            <p:nvPr/>
          </p:nvSpPr>
          <p:spPr>
            <a:xfrm rot="10800000">
              <a:off x="-541800" y="9626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9" name="Google Shape;411;p39"/>
            <p:cNvSpPr/>
            <p:nvPr/>
          </p:nvSpPr>
          <p:spPr>
            <a:xfrm flipH="1">
              <a:off x="992880" y="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0" name="Google Shape;412;p39"/>
            <p:cNvSpPr/>
            <p:nvPr/>
          </p:nvSpPr>
          <p:spPr>
            <a:xfrm flipH="1">
              <a:off x="712440" y="22752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1" name="Google Shape;413;p39"/>
            <p:cNvSpPr/>
            <p:nvPr/>
          </p:nvSpPr>
          <p:spPr>
            <a:xfrm flipH="1">
              <a:off x="420840" y="177876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2" name="Google Shape;414;p39"/>
            <p:cNvSpPr/>
            <p:nvPr/>
          </p:nvSpPr>
          <p:spPr>
            <a:xfrm flipH="1">
              <a:off x="1611000" y="147492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3" name="Google Shape;415;p39"/>
            <p:cNvSpPr/>
            <p:nvPr/>
          </p:nvSpPr>
          <p:spPr>
            <a:xfrm flipH="1">
              <a:off x="2597040" y="-6224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4" name="Google Shape;416;p39"/>
            <p:cNvSpPr/>
            <p:nvPr/>
          </p:nvSpPr>
          <p:spPr>
            <a:xfrm flipH="1">
              <a:off x="1259280" y="265140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5" name="Google Shape;417;p39"/>
            <p:cNvSpPr/>
            <p:nvPr/>
          </p:nvSpPr>
          <p:spPr>
            <a:xfrm flipH="1">
              <a:off x="2180160" y="-1382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6" name="Google Shape;418;p39"/>
            <p:cNvSpPr/>
            <p:nvPr/>
          </p:nvSpPr>
          <p:spPr>
            <a:xfrm rot="10800000">
              <a:off x="1759320" y="40456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7" name="Google Shape;419;p39"/>
            <p:cNvSpPr/>
            <p:nvPr/>
          </p:nvSpPr>
          <p:spPr>
            <a:xfrm rot="10800000">
              <a:off x="2368080" y="265176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8" name="Google Shape;420;p39"/>
            <p:cNvSpPr/>
            <p:nvPr/>
          </p:nvSpPr>
          <p:spPr>
            <a:xfrm rot="10800000">
              <a:off x="503640" y="355824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9" name="Google Shape;421;p39"/>
            <p:cNvSpPr/>
            <p:nvPr/>
          </p:nvSpPr>
          <p:spPr>
            <a:xfrm rot="10800000">
              <a:off x="1759320" y="4501080"/>
              <a:ext cx="838440" cy="967680"/>
            </a:xfrm>
            <a:custGeom>
              <a:avLst/>
              <a:gdLst>
                <a:gd name="textAreaLeft" fmla="*/ 0 w 838440"/>
                <a:gd name="textAreaRight" fmla="*/ 83880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0" name="Google Shape;422;p39"/>
            <p:cNvSpPr/>
            <p:nvPr/>
          </p:nvSpPr>
          <p:spPr>
            <a:xfrm flipH="1">
              <a:off x="-126360" y="539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9FCBFD">
                <a:alpha val="41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1" name="Google Shape;423;p39"/>
            <p:cNvSpPr/>
            <p:nvPr/>
          </p:nvSpPr>
          <p:spPr>
            <a:xfrm flipH="1">
              <a:off x="2754720" y="3194640"/>
              <a:ext cx="838440" cy="967680"/>
            </a:xfrm>
            <a:custGeom>
              <a:avLst/>
              <a:gdLst>
                <a:gd name="textAreaLeft" fmla="*/ -360 w 838440"/>
                <a:gd name="textAreaRight" fmla="*/ 838440 w 838440"/>
                <a:gd name="textAreaTop" fmla="*/ 0 h 967680"/>
                <a:gd name="textAreaBottom" fmla="*/ 968040 h 967680"/>
              </a:gdLst>
              <a:ahLst/>
              <a:cxnLst/>
              <a:rect l="textAreaLeft" t="textAreaTop" r="textAreaRight" b="textAreaBottom"/>
              <a:pathLst>
                <a:path w="181539" h="209550">
                  <a:moveTo>
                    <a:pt x="90694" y="0"/>
                  </a:moveTo>
                  <a:lnTo>
                    <a:pt x="0" y="52388"/>
                  </a:lnTo>
                  <a:lnTo>
                    <a:pt x="0" y="157163"/>
                  </a:lnTo>
                  <a:lnTo>
                    <a:pt x="90694" y="209550"/>
                  </a:lnTo>
                  <a:lnTo>
                    <a:pt x="181539" y="157163"/>
                  </a:lnTo>
                  <a:lnTo>
                    <a:pt x="181539" y="52388"/>
                  </a:lnTo>
                  <a:lnTo>
                    <a:pt x="90694" y="0"/>
                  </a:lnTo>
                  <a:close/>
                </a:path>
              </a:pathLst>
            </a:custGeom>
            <a:solidFill>
              <a:srgbClr val="68DAF8">
                <a:alpha val="34000"/>
              </a:srgbClr>
            </a:solid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492" name="Google Shape;424;p39"/>
          <p:cNvCxnSpPr/>
          <p:nvPr/>
        </p:nvCxnSpPr>
        <p:spPr>
          <a:xfrm>
            <a:off x="4122660" y="887208"/>
            <a:ext cx="374040" cy="360"/>
          </a:xfrm>
          <a:prstGeom prst="straightConnector1">
            <a:avLst/>
          </a:prstGeom>
          <a:ln w="19050">
            <a:solidFill>
              <a:srgbClr val="384655"/>
            </a:solidFill>
            <a:round/>
          </a:ln>
        </p:spPr>
      </p:cxnSp>
      <p:sp>
        <p:nvSpPr>
          <p:cNvPr id="2" name="AutoShape 2">
            <a:extLst>
              <a:ext uri="{FF2B5EF4-FFF2-40B4-BE49-F238E27FC236}">
                <a16:creationId xmlns:a16="http://schemas.microsoft.com/office/drawing/2014/main" id="{25A47BFE-7B75-4F31-83C8-961BC9B430A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 name="תמונה 3">
            <a:extLst>
              <a:ext uri="{FF2B5EF4-FFF2-40B4-BE49-F238E27FC236}">
                <a16:creationId xmlns:a16="http://schemas.microsoft.com/office/drawing/2014/main" id="{D6078713-6A87-46BC-8265-05AACC22A9C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739" t="15435" r="3261" b="7625"/>
          <a:stretch/>
        </p:blipFill>
        <p:spPr>
          <a:xfrm>
            <a:off x="179373" y="617580"/>
            <a:ext cx="8785254" cy="4478897"/>
          </a:xfrm>
          <a:prstGeom prst="rect">
            <a:avLst/>
          </a:prstGeom>
        </p:spPr>
      </p:pic>
    </p:spTree>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1514</TotalTime>
  <Words>3971</Words>
  <Application>Microsoft Office PowerPoint</Application>
  <PresentationFormat>On-screen Show (16:9)</PresentationFormat>
  <Paragraphs>236</Paragraphs>
  <Slides>29</Slides>
  <Notes>24</Notes>
  <HiddenSlides>0</HiddenSlides>
  <MMClips>0</MMClips>
  <ScaleCrop>false</ScaleCrop>
  <HeadingPairs>
    <vt:vector size="6" baseType="variant">
      <vt:variant>
        <vt:lpstr>Fonts Used</vt:lpstr>
      </vt:variant>
      <vt:variant>
        <vt:i4>10</vt:i4>
      </vt:variant>
      <vt:variant>
        <vt:lpstr>Theme</vt:lpstr>
      </vt:variant>
      <vt:variant>
        <vt:i4>32</vt:i4>
      </vt:variant>
      <vt:variant>
        <vt:lpstr>Slide Titles</vt:lpstr>
      </vt:variant>
      <vt:variant>
        <vt:i4>29</vt:i4>
      </vt:variant>
    </vt:vector>
  </HeadingPairs>
  <TitlesOfParts>
    <vt:vector size="71" baseType="lpstr">
      <vt:lpstr>Arial</vt:lpstr>
      <vt:lpstr>Calibri</vt:lpstr>
      <vt:lpstr>DM Sans</vt:lpstr>
      <vt:lpstr>Manrope</vt:lpstr>
      <vt:lpstr>Open Sans Hebrew</vt:lpstr>
      <vt:lpstr>OpenSymbol</vt:lpstr>
      <vt:lpstr>Outfit</vt:lpstr>
      <vt:lpstr>Roboto</vt:lpstr>
      <vt:lpstr>Symbol</vt:lpstr>
      <vt:lpstr>Wingdings</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Data Collection and Analysis - Master of Science in Community Health and Prevention Research by Slidesgo</vt:lpstr>
      <vt:lpstr>Slidesgo Final Pages</vt:lpstr>
      <vt:lpstr>Slidesgo Final Pages</vt:lpstr>
      <vt:lpstr>Traditional AI               vs  Generative AI</vt:lpstr>
      <vt:lpstr>Table of Contents</vt:lpstr>
      <vt:lpstr>What is AI?</vt:lpstr>
      <vt:lpstr>PowerPoint Presentation</vt:lpstr>
      <vt:lpstr>PowerPoint Presentation</vt:lpstr>
      <vt:lpstr>Traditional AI</vt:lpstr>
      <vt:lpstr>Generative AI</vt:lpstr>
      <vt:lpstr>PowerPoint Presentation</vt:lpstr>
      <vt:lpstr>key differences </vt:lpstr>
      <vt:lpstr>PowerPoint Presentation</vt:lpstr>
      <vt:lpstr>1. Define Your Use Case</vt:lpstr>
      <vt:lpstr>3. Choose a Generative Architecture</vt:lpstr>
      <vt:lpstr>Generative Adversarial Networks (GANs) Architecture</vt:lpstr>
      <vt:lpstr>Generator Model in detail</vt:lpstr>
      <vt:lpstr>Discriminator Model in detail</vt:lpstr>
      <vt:lpstr>PowerPoint Presentation</vt:lpstr>
      <vt:lpstr>Variational Autoencoders (VAEs) Architecture </vt:lpstr>
      <vt:lpstr>PowerPoint Presentation</vt:lpstr>
      <vt:lpstr>PowerPoint Presentation</vt:lpstr>
      <vt:lpstr>PowerPoint Presentation</vt:lpstr>
      <vt:lpstr>Application of each architectures</vt:lpstr>
      <vt:lpstr>PowerPoint Presentation</vt:lpstr>
      <vt:lpstr>PowerPoint Presentation</vt:lpstr>
      <vt:lpstr>7. Deploy the Model</vt:lpstr>
      <vt:lpstr>3. Choose a Generative Architecture</vt:lpstr>
      <vt:lpstr>Generative AI Tech Stack: Frameworks, Infrastructure, Models, and Applications</vt:lpstr>
      <vt:lpstr>Model development process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Traditional AI vs Generative AI</dc:title>
  <dc:creator>Etty Ginzburg</dc:creator>
  <cp:lastModifiedBy>c854029@CASA.NET</cp:lastModifiedBy>
  <cp:revision>47</cp:revision>
  <dcterms:modified xsi:type="dcterms:W3CDTF">2025-02-18T11:10:55Z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2025-02-15T20:58:01Z</dcterms:created>
  <dc:creator>Unknown Creator</dc:creator>
  <dc:description/>
  <dc:language>en-US</dc:language>
  <cp:lastModifiedBy>Unknown Creator</cp:lastModifiedBy>
  <dcterms:modified xsi:type="dcterms:W3CDTF">2025-02-15T20:58:01Z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ies>
</file>